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8" r:id="rId4"/>
    <p:sldId id="260" r:id="rId5"/>
    <p:sldId id="259" r:id="rId6"/>
    <p:sldId id="261" r:id="rId7"/>
    <p:sldId id="272" r:id="rId8"/>
    <p:sldId id="273" r:id="rId9"/>
    <p:sldId id="262" r:id="rId10"/>
    <p:sldId id="263" r:id="rId11"/>
    <p:sldId id="266" r:id="rId12"/>
    <p:sldId id="267" r:id="rId13"/>
    <p:sldId id="268" r:id="rId14"/>
    <p:sldId id="269" r:id="rId15"/>
    <p:sldId id="264" r:id="rId16"/>
    <p:sldId id="265" r:id="rId17"/>
    <p:sldId id="274" r:id="rId18"/>
    <p:sldId id="276" r:id="rId19"/>
    <p:sldId id="277" r:id="rId20"/>
    <p:sldId id="279" r:id="rId21"/>
    <p:sldId id="280" r:id="rId22"/>
    <p:sldId id="282" r:id="rId23"/>
    <p:sldId id="283" r:id="rId24"/>
    <p:sldId id="284" r:id="rId25"/>
    <p:sldId id="285" r:id="rId2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宋体" charset="-122"/>
        <a:cs typeface="+mn-cs"/>
      </a:defRPr>
    </a:lvl1pPr>
    <a:lvl2pPr marL="457200" algn="l" defTabSz="457200" rtl="0" fontAlgn="base">
      <a:spcBef>
        <a:spcPct val="0"/>
      </a:spcBef>
      <a:spcAft>
        <a:spcPct val="0"/>
      </a:spcAft>
      <a:defRPr kern="1200">
        <a:solidFill>
          <a:schemeClr val="tx1"/>
        </a:solidFill>
        <a:latin typeface="Arial" charset="0"/>
        <a:ea typeface="宋体" charset="-122"/>
        <a:cs typeface="+mn-cs"/>
      </a:defRPr>
    </a:lvl2pPr>
    <a:lvl3pPr marL="914400" algn="l" defTabSz="457200" rtl="0" fontAlgn="base">
      <a:spcBef>
        <a:spcPct val="0"/>
      </a:spcBef>
      <a:spcAft>
        <a:spcPct val="0"/>
      </a:spcAft>
      <a:defRPr kern="1200">
        <a:solidFill>
          <a:schemeClr val="tx1"/>
        </a:solidFill>
        <a:latin typeface="Arial" charset="0"/>
        <a:ea typeface="宋体" charset="-122"/>
        <a:cs typeface="+mn-cs"/>
      </a:defRPr>
    </a:lvl3pPr>
    <a:lvl4pPr marL="1371600" algn="l" defTabSz="457200" rtl="0" fontAlgn="base">
      <a:spcBef>
        <a:spcPct val="0"/>
      </a:spcBef>
      <a:spcAft>
        <a:spcPct val="0"/>
      </a:spcAft>
      <a:defRPr kern="1200">
        <a:solidFill>
          <a:schemeClr val="tx1"/>
        </a:solidFill>
        <a:latin typeface="Arial" charset="0"/>
        <a:ea typeface="宋体" charset="-122"/>
        <a:cs typeface="+mn-cs"/>
      </a:defRPr>
    </a:lvl4pPr>
    <a:lvl5pPr marL="1828800" algn="l" defTabSz="457200"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angxue-lenovo"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80" d="100"/>
          <a:sy n="80" d="100"/>
        </p:scale>
        <p:origin x="-372" y="-90"/>
      </p:cViewPr>
      <p:guideLst>
        <p:guide orient="horz" pos="2169"/>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ED7ABB2F-8A44-4234-9DAA-E243C3103299}" type="datetimeFigureOut">
              <a:rPr lang="zh-CN" altLang="en-US"/>
              <a:pPr>
                <a:defRPr/>
              </a:pPr>
              <a:t>2015-12-28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B93AA361-E000-47F1-89C3-DC801709B57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D128F48-3778-49CB-A0AB-263512578157}" type="datetimeFigureOut">
              <a:rPr lang="en-IN"/>
              <a:pPr>
                <a:defRPr/>
              </a:pPr>
              <a:t>12/28/2015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A9411A0-A985-4DC8-83B0-1C392E7C92F6}"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ltLang="zh-CN"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DF77FA-868B-4D87-BAA9-E1FCA6F1328F}" type="slidenum">
              <a:rPr lang="en-IN" altLang="zh-CN"/>
              <a:pPr fontAlgn="base">
                <a:spcBef>
                  <a:spcPct val="0"/>
                </a:spcBef>
                <a:spcAft>
                  <a:spcPct val="0"/>
                </a:spcAft>
              </a:pPr>
              <a:t>3</a:t>
            </a:fld>
            <a:endParaRPr lang="en-I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209799" y="3694375"/>
            <a:ext cx="9144000" cy="754025"/>
          </a:xfrm>
        </p:spPr>
        <p:txBody>
          <a:bodyPr anchor="b"/>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B1F98405-3739-4367-8ACA-E389C896F153}" type="datetime1">
              <a:rPr lang="en-US"/>
              <a:pPr>
                <a:defRPr/>
              </a:pPr>
              <a:t>12/28/2015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3DABD4-B12E-4A1D-BB1D-CD87E5302B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BB4CC7E4-4FD6-467A-8464-6FE7BC18C076}" type="datetime1">
              <a:rPr lang="en-US"/>
              <a:pPr>
                <a:defRPr/>
              </a:pPr>
              <a:t>12/28/2015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B90ECAC-EDF6-446A-B7BF-80DE02CB10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lstStyle>
            <a:lvl1pP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CAE44928-3DAE-474F-AACC-F582B818066A}" type="datetime1">
              <a:rPr lang="en-US"/>
              <a:pPr>
                <a:defRPr/>
              </a:pPr>
              <a:t>12/28/2015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60DD3F-AF2D-458A-955E-9030385F91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8"/>
          <p:cNvSpPr txBox="1"/>
          <p:nvPr/>
        </p:nvSpPr>
        <p:spPr>
          <a:xfrm>
            <a:off x="1111250"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ea typeface="+mn-ea"/>
              </a:rPr>
              <a:t>“</a:t>
            </a:r>
          </a:p>
        </p:txBody>
      </p:sp>
      <p:sp>
        <p:nvSpPr>
          <p:cNvPr id="6" name="TextBox 9"/>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ea typeface="+mn-ea"/>
              </a:rPr>
              <a:t>”</a:t>
            </a:r>
          </a:p>
        </p:txBody>
      </p:sp>
      <p:sp>
        <p:nvSpPr>
          <p:cNvPr id="2" name="Title 1"/>
          <p:cNvSpPr>
            <a:spLocks noGrp="1"/>
          </p:cNvSpPr>
          <p:nvPr>
            <p:ph type="title"/>
          </p:nvPr>
        </p:nvSpPr>
        <p:spPr>
          <a:xfrm>
            <a:off x="1446212" y="365125"/>
            <a:ext cx="9302752" cy="2992904"/>
          </a:xfrm>
        </p:spPr>
        <p:txBody>
          <a:bodyPr/>
          <a:lstStyle>
            <a:lvl1pPr>
              <a:defRPr sz="44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838200" y="4501729"/>
            <a:ext cx="10512424" cy="148949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7" name="Date Placeholder 4"/>
          <p:cNvSpPr>
            <a:spLocks noGrp="1"/>
          </p:cNvSpPr>
          <p:nvPr>
            <p:ph type="dt" sz="half" idx="14"/>
          </p:nvPr>
        </p:nvSpPr>
        <p:spPr/>
        <p:txBody>
          <a:bodyPr/>
          <a:lstStyle>
            <a:lvl1pPr>
              <a:defRPr/>
            </a:lvl1pPr>
          </a:lstStyle>
          <a:p>
            <a:pPr>
              <a:defRPr/>
            </a:pPr>
            <a:fld id="{9C0AF782-EF59-457E-9021-59DAAA069D9B}" type="datetime1">
              <a:rPr lang="en-US"/>
              <a:pPr>
                <a:defRPr/>
              </a:pPr>
              <a:t>12/28/2015</a:t>
            </a:fld>
            <a:endParaRPr lang="en-US" dirty="0"/>
          </a:p>
        </p:txBody>
      </p:sp>
      <p:sp>
        <p:nvSpPr>
          <p:cNvPr id="8" name="Footer Placeholder 5"/>
          <p:cNvSpPr>
            <a:spLocks noGrp="1"/>
          </p:cNvSpPr>
          <p:nvPr>
            <p:ph type="ftr" sz="quarter" idx="15"/>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9" name="Slide Number Placeholder 6"/>
          <p:cNvSpPr>
            <a:spLocks noGrp="1"/>
          </p:cNvSpPr>
          <p:nvPr>
            <p:ph type="sldNum" sz="quarter" idx="16"/>
          </p:nvPr>
        </p:nvSpPr>
        <p:spPr/>
        <p:txBody>
          <a:bodyPr/>
          <a:lstStyle>
            <a:lvl1pPr>
              <a:defRPr/>
            </a:lvl1pPr>
          </a:lstStyle>
          <a:p>
            <a:pPr>
              <a:defRPr/>
            </a:pPr>
            <a:fld id="{DEBB2A1C-8462-4CF4-961A-FEF2E3537C6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lstStyle>
            <a:lvl1pPr>
              <a:defRPr sz="54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89278897-5895-4F8C-8A45-87FBA3F56AFB}" type="datetime1">
              <a:rPr lang="en-US"/>
              <a:pPr>
                <a:defRPr/>
              </a:pPr>
              <a:t>12/28/2015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193CF9-08E6-4551-A19F-83ACDCB4A8A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1356798" y="2571750"/>
            <a:ext cx="2927350"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4587994" y="1885950"/>
            <a:ext cx="2936241" cy="576262"/>
          </a:xfrm>
        </p:spPr>
        <p:txBody>
          <a:bodyPr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zh-CN" altLang="en-US" smtClean="0"/>
              <a:t>单击此处编辑母版文本样式</a:t>
            </a:r>
          </a:p>
        </p:txBody>
      </p:sp>
      <p:sp>
        <p:nvSpPr>
          <p:cNvPr id="10" name="Text Placeholder 3"/>
          <p:cNvSpPr>
            <a:spLocks noGrp="1"/>
          </p:cNvSpPr>
          <p:nvPr>
            <p:ph type="body" sz="half" idx="16"/>
          </p:nvPr>
        </p:nvSpPr>
        <p:spPr>
          <a:xfrm>
            <a:off x="4577441" y="2571750"/>
            <a:ext cx="2946794"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7829035" y="1885950"/>
            <a:ext cx="2932113" cy="576262"/>
          </a:xfrm>
        </p:spPr>
        <p:txBody>
          <a:bodyPr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zh-CN" altLang="en-US" smtClean="0"/>
              <a:t>单击此处编辑母版文本样式</a:t>
            </a:r>
          </a:p>
        </p:txBody>
      </p:sp>
      <p:sp>
        <p:nvSpPr>
          <p:cNvPr id="12" name="Text Placeholder 3"/>
          <p:cNvSpPr>
            <a:spLocks noGrp="1"/>
          </p:cNvSpPr>
          <p:nvPr>
            <p:ph type="body" sz="half" idx="17"/>
          </p:nvPr>
        </p:nvSpPr>
        <p:spPr>
          <a:xfrm>
            <a:off x="7829035" y="2571750"/>
            <a:ext cx="2932113"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3" name="Date Placeholder 3"/>
          <p:cNvSpPr>
            <a:spLocks noGrp="1"/>
          </p:cNvSpPr>
          <p:nvPr>
            <p:ph type="dt" sz="half" idx="18"/>
          </p:nvPr>
        </p:nvSpPr>
        <p:spPr/>
        <p:txBody>
          <a:bodyPr/>
          <a:lstStyle>
            <a:lvl1pPr>
              <a:defRPr/>
            </a:lvl1pPr>
          </a:lstStyle>
          <a:p>
            <a:pPr>
              <a:defRPr/>
            </a:pPr>
            <a:fld id="{28274BB3-D222-4CFA-AE58-F41BBE9723A3}" type="datetime1">
              <a:rPr lang="en-US"/>
              <a:pPr>
                <a:defRPr/>
              </a:pPr>
              <a:t>12/28/2015</a:t>
            </a:fld>
            <a:endParaRPr lang="en-US" dirty="0"/>
          </a:p>
        </p:txBody>
      </p:sp>
      <p:sp>
        <p:nvSpPr>
          <p:cNvPr id="14" name="Footer Placeholder 4"/>
          <p:cNvSpPr>
            <a:spLocks noGrp="1"/>
          </p:cNvSpPr>
          <p:nvPr>
            <p:ph type="ftr" sz="quarter" idx="19"/>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16" name="Slide Number Placeholder 5"/>
          <p:cNvSpPr>
            <a:spLocks noGrp="1"/>
          </p:cNvSpPr>
          <p:nvPr>
            <p:ph type="sldNum" sz="quarter" idx="20"/>
          </p:nvPr>
        </p:nvSpPr>
        <p:spPr/>
        <p:txBody>
          <a:bodyPr/>
          <a:lstStyle>
            <a:lvl1pPr>
              <a:defRPr/>
            </a:lvl1pPr>
          </a:lstStyle>
          <a:p>
            <a:pPr>
              <a:defRPr/>
            </a:pPr>
            <a:fld id="{801B1A1F-7878-4A42-882F-0604DEF19B1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21" name="Text Placeholder 3"/>
          <p:cNvSpPr>
            <a:spLocks noGrp="1"/>
          </p:cNvSpPr>
          <p:nvPr>
            <p:ph type="body" sz="half" idx="18"/>
          </p:nvPr>
        </p:nvSpPr>
        <p:spPr>
          <a:xfrm>
            <a:off x="1332085" y="4873765"/>
            <a:ext cx="2940050"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24" name="Text Placeholder 3"/>
          <p:cNvSpPr>
            <a:spLocks noGrp="1"/>
          </p:cNvSpPr>
          <p:nvPr>
            <p:ph type="body" sz="half" idx="19"/>
          </p:nvPr>
        </p:nvSpPr>
        <p:spPr>
          <a:xfrm>
            <a:off x="4567644" y="4873764"/>
            <a:ext cx="2934406"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27" name="Text Placeholder 3"/>
          <p:cNvSpPr>
            <a:spLocks noGrp="1"/>
          </p:cNvSpPr>
          <p:nvPr>
            <p:ph type="body" sz="half" idx="20"/>
          </p:nvPr>
        </p:nvSpPr>
        <p:spPr>
          <a:xfrm>
            <a:off x="7804197" y="4873762"/>
            <a:ext cx="2935997"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2" name="Date Placeholder 3"/>
          <p:cNvSpPr>
            <a:spLocks noGrp="1"/>
          </p:cNvSpPr>
          <p:nvPr>
            <p:ph type="dt" sz="half" idx="23"/>
          </p:nvPr>
        </p:nvSpPr>
        <p:spPr/>
        <p:txBody>
          <a:bodyPr/>
          <a:lstStyle>
            <a:lvl1pPr>
              <a:defRPr/>
            </a:lvl1pPr>
          </a:lstStyle>
          <a:p>
            <a:pPr>
              <a:defRPr/>
            </a:pPr>
            <a:fld id="{D6FF1614-B22A-4CE4-82E3-299573C4A984}" type="datetime1">
              <a:rPr lang="en-US"/>
              <a:pPr>
                <a:defRPr/>
              </a:pPr>
              <a:t>12/28/2015</a:t>
            </a:fld>
            <a:endParaRPr lang="en-US" dirty="0"/>
          </a:p>
        </p:txBody>
      </p:sp>
      <p:sp>
        <p:nvSpPr>
          <p:cNvPr id="13" name="Footer Placeholder 4"/>
          <p:cNvSpPr>
            <a:spLocks noGrp="1"/>
          </p:cNvSpPr>
          <p:nvPr>
            <p:ph type="ftr" sz="quarter" idx="24"/>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14" name="Slide Number Placeholder 5"/>
          <p:cNvSpPr>
            <a:spLocks noGrp="1"/>
          </p:cNvSpPr>
          <p:nvPr>
            <p:ph type="sldNum" sz="quarter" idx="25"/>
          </p:nvPr>
        </p:nvSpPr>
        <p:spPr/>
        <p:txBody>
          <a:bodyPr/>
          <a:lstStyle>
            <a:lvl1pPr>
              <a:defRPr/>
            </a:lvl1pPr>
          </a:lstStyle>
          <a:p>
            <a:pPr>
              <a:defRPr/>
            </a:pPr>
            <a:fld id="{D6AB2320-273A-4FEC-AC24-602BC591A07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1F1B4317-AF2C-438E-8C9D-441340AA348E}" type="datetime1">
              <a:rPr lang="en-US"/>
              <a:pPr>
                <a:defRPr/>
              </a:pPr>
              <a:t>12/28/2015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051A75-E371-4189-A1A8-BE224F6CFF0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57EA1357-D616-43C0-85B5-ADCD9FF2A9AA}" type="datetime1">
              <a:rPr lang="en-US"/>
              <a:pPr>
                <a:defRPr/>
              </a:pPr>
              <a:t>12/28/2015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3F4FC7-9E17-411C-89DD-29DA19EB20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E0159505-E52C-4095-8E38-9331FB3A2CDF}" type="datetime1">
              <a:rPr lang="en-US"/>
              <a:pPr>
                <a:defRPr/>
              </a:pPr>
              <a:t>12/28/2015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9D514E-7CC1-4429-B6BB-0424495197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CN" altLang="en-US" smtClean="0"/>
              <a:t>单击此处编辑母版标题样式</a:t>
            </a:r>
            <a:endParaRPr lang="en-US" dirty="0"/>
          </a:p>
        </p:txBody>
      </p:sp>
      <p:sp>
        <p:nvSpPr>
          <p:cNvPr id="8" name="Subtitle 2"/>
          <p:cNvSpPr>
            <a:spLocks noGrp="1"/>
          </p:cNvSpPr>
          <p:nvPr>
            <p:ph type="subTitle" idx="1"/>
          </p:nvPr>
        </p:nvSpPr>
        <p:spPr>
          <a:xfrm>
            <a:off x="854532" y="3693674"/>
            <a:ext cx="9144000" cy="754025"/>
          </a:xfrm>
        </p:spPr>
        <p:txBody>
          <a:bodyPr anchor="b"/>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E629173B-439A-40BA-BAEE-CFF1782F9B2F}" type="datetime1">
              <a:rPr lang="en-US"/>
              <a:pPr>
                <a:defRPr/>
              </a:pPr>
              <a:t>12/28/2015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B984B6-FA30-4D04-849E-91F91D672A5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B8C0118A-1C27-429E-9741-2E8ABB1F1B09}" type="datetime1">
              <a:rPr lang="en-US"/>
              <a:pPr>
                <a:defRPr/>
              </a:pPr>
              <a:t>12/28/2015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EB0051E-5626-4EBE-8F10-11B9DE0B16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20000" y="2505075"/>
            <a:ext cx="50252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319840" y="1681163"/>
            <a:ext cx="5035548" cy="823912"/>
          </a:xfrm>
        </p:spPr>
        <p:txBody>
          <a:bodyPr anchor="b"/>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zh-CN" altLang="en-US" smtClean="0"/>
              <a:t>单击此处编辑母版文本样式</a:t>
            </a:r>
          </a:p>
        </p:txBody>
      </p:sp>
      <p:sp>
        <p:nvSpPr>
          <p:cNvPr id="6" name="Content Placeholder 5"/>
          <p:cNvSpPr>
            <a:spLocks noGrp="1"/>
          </p:cNvSpPr>
          <p:nvPr>
            <p:ph sz="quarter" idx="4"/>
          </p:nvPr>
        </p:nvSpPr>
        <p:spPr>
          <a:xfrm>
            <a:off x="6319840" y="2505075"/>
            <a:ext cx="503554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F744B0F9-FC23-474C-A178-11A1F459B648}" type="datetime1">
              <a:rPr lang="en-US"/>
              <a:pPr>
                <a:defRPr/>
              </a:pPr>
              <a:t>12/28/2015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96E140C-AD66-4A59-A197-C858405E5D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5D053FC5-46D8-4DDC-983A-8BF1610982F2}" type="datetime1">
              <a:rPr lang="en-US"/>
              <a:pPr>
                <a:defRPr/>
              </a:pPr>
              <a:t>12/28/2015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08CAD8-DF5F-44EB-9753-B3CFAA738C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5F5C74-7BF3-44A3-8E2E-39015F40012C}" type="datetime1">
              <a:rPr lang="en-US"/>
              <a:pPr>
                <a:defRPr/>
              </a:pPr>
              <a:t>12/28/2015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130963-BB27-4EC0-A6BD-C3BD7307E8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BCF6193D-9FDE-463F-9562-4187EA4512AE}" type="datetime1">
              <a:rPr lang="en-US"/>
              <a:pPr>
                <a:defRPr/>
              </a:pPr>
              <a:t>12/28/2015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80DB226-BEB2-4EEB-8420-1ECCA91687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2A384036-2952-403E-8E00-4BC5DF2D9387}" type="datetime1">
              <a:rPr lang="en-US"/>
              <a:pPr>
                <a:defRPr/>
              </a:pPr>
              <a:t>12/28/2015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IN"/>
              <a:t>Investments &amp; Technology Promotion Division, Ministry of External Affairs, Govt. of India</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76B031-525D-4538-93CE-0EAFCBCE8D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775" y="1825625"/>
            <a:ext cx="102330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defRPr>
            </a:lvl1pPr>
          </a:lstStyle>
          <a:p>
            <a:pPr>
              <a:defRPr/>
            </a:pPr>
            <a:fld id="{FC904747-8837-4369-8E4D-ECB2851480E9}" type="datetime1">
              <a:rPr lang="en-US"/>
              <a:pPr>
                <a:defRPr/>
              </a:pPr>
              <a:t>12/28/2015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defRPr>
            </a:lvl1pPr>
          </a:lstStyle>
          <a:p>
            <a:pPr>
              <a:defRPr/>
            </a:pPr>
            <a:r>
              <a:rPr lang="en-IN"/>
              <a:t>Investments &amp; Technology Promotion Division, Ministry of External Affairs, Govt. of India</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defRPr>
            </a:lvl1pPr>
          </a:lstStyle>
          <a:p>
            <a:pPr>
              <a:defRPr/>
            </a:pPr>
            <a:fld id="{DDE6DA59-C1C7-4ED7-A7AA-46A481BD9C5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6" r:id="rId12"/>
    <p:sldLayoutId id="2147483661" r:id="rId13"/>
    <p:sldLayoutId id="2147483662" r:id="rId14"/>
    <p:sldLayoutId id="2147483663" r:id="rId15"/>
    <p:sldLayoutId id="2147483664" r:id="rId16"/>
    <p:sldLayoutId id="2147483665" r:id="rId17"/>
  </p:sldLayoutIdLst>
  <p:hf sldNum="0" hdr="0" dt="0"/>
  <p:txStyles>
    <p:titleStyle>
      <a:lvl1pPr algn="l" rtl="0" fontAlgn="base">
        <a:lnSpc>
          <a:spcPct val="90000"/>
        </a:lnSpc>
        <a:spcBef>
          <a:spcPct val="0"/>
        </a:spcBef>
        <a:spcAft>
          <a:spcPct val="0"/>
        </a:spcAft>
        <a:defRPr sz="5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rtl="0" fontAlgn="base">
        <a:lnSpc>
          <a:spcPct val="90000"/>
        </a:lnSpc>
        <a:spcBef>
          <a:spcPct val="0"/>
        </a:spcBef>
        <a:spcAft>
          <a:spcPct val="0"/>
        </a:spcAft>
        <a:defRPr sz="5400">
          <a:solidFill>
            <a:schemeClr val="tx1"/>
          </a:solidFill>
          <a:latin typeface="Corbel" pitchFamily="34" charset="0"/>
        </a:defRPr>
      </a:lvl2pPr>
      <a:lvl3pPr algn="l" rtl="0" fontAlgn="base">
        <a:lnSpc>
          <a:spcPct val="90000"/>
        </a:lnSpc>
        <a:spcBef>
          <a:spcPct val="0"/>
        </a:spcBef>
        <a:spcAft>
          <a:spcPct val="0"/>
        </a:spcAft>
        <a:defRPr sz="5400">
          <a:solidFill>
            <a:schemeClr val="tx1"/>
          </a:solidFill>
          <a:latin typeface="Corbel" pitchFamily="34" charset="0"/>
        </a:defRPr>
      </a:lvl3pPr>
      <a:lvl4pPr algn="l" rtl="0" fontAlgn="base">
        <a:lnSpc>
          <a:spcPct val="90000"/>
        </a:lnSpc>
        <a:spcBef>
          <a:spcPct val="0"/>
        </a:spcBef>
        <a:spcAft>
          <a:spcPct val="0"/>
        </a:spcAft>
        <a:defRPr sz="5400">
          <a:solidFill>
            <a:schemeClr val="tx1"/>
          </a:solidFill>
          <a:latin typeface="Corbel" pitchFamily="34" charset="0"/>
        </a:defRPr>
      </a:lvl4pPr>
      <a:lvl5pPr algn="l" rtl="0" fontAlgn="base">
        <a:lnSpc>
          <a:spcPct val="90000"/>
        </a:lnSpc>
        <a:spcBef>
          <a:spcPct val="0"/>
        </a:spcBef>
        <a:spcAft>
          <a:spcPct val="0"/>
        </a:spcAft>
        <a:defRPr sz="5400">
          <a:solidFill>
            <a:schemeClr val="tx1"/>
          </a:solidFill>
          <a:latin typeface="Corbel" pitchFamily="34" charset="0"/>
        </a:defRPr>
      </a:lvl5pPr>
      <a:lvl6pPr marL="457200" algn="l" rtl="0" fontAlgn="base">
        <a:lnSpc>
          <a:spcPct val="90000"/>
        </a:lnSpc>
        <a:spcBef>
          <a:spcPct val="0"/>
        </a:spcBef>
        <a:spcAft>
          <a:spcPct val="0"/>
        </a:spcAft>
        <a:defRPr sz="5400">
          <a:solidFill>
            <a:schemeClr val="tx1"/>
          </a:solidFill>
          <a:latin typeface="Corbel" pitchFamily="34" charset="0"/>
        </a:defRPr>
      </a:lvl6pPr>
      <a:lvl7pPr marL="914400" algn="l" rtl="0" fontAlgn="base">
        <a:lnSpc>
          <a:spcPct val="90000"/>
        </a:lnSpc>
        <a:spcBef>
          <a:spcPct val="0"/>
        </a:spcBef>
        <a:spcAft>
          <a:spcPct val="0"/>
        </a:spcAft>
        <a:defRPr sz="5400">
          <a:solidFill>
            <a:schemeClr val="tx1"/>
          </a:solidFill>
          <a:latin typeface="Corbel" pitchFamily="34" charset="0"/>
        </a:defRPr>
      </a:lvl7pPr>
      <a:lvl8pPr marL="1371600" algn="l" rtl="0" fontAlgn="base">
        <a:lnSpc>
          <a:spcPct val="90000"/>
        </a:lnSpc>
        <a:spcBef>
          <a:spcPct val="0"/>
        </a:spcBef>
        <a:spcAft>
          <a:spcPct val="0"/>
        </a:spcAft>
        <a:defRPr sz="5400">
          <a:solidFill>
            <a:schemeClr val="tx1"/>
          </a:solidFill>
          <a:latin typeface="Corbel" pitchFamily="34" charset="0"/>
        </a:defRPr>
      </a:lvl8pPr>
      <a:lvl9pPr marL="1828800" algn="l" rtl="0" fontAlgn="base">
        <a:lnSpc>
          <a:spcPct val="90000"/>
        </a:lnSpc>
        <a:spcBef>
          <a:spcPct val="0"/>
        </a:spcBef>
        <a:spcAft>
          <a:spcPct val="0"/>
        </a:spcAft>
        <a:defRPr sz="5400">
          <a:solidFill>
            <a:schemeClr val="tx1"/>
          </a:solidFill>
          <a:latin typeface="Corbel"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63888"/>
            <a:ext cx="12192000" cy="1641475"/>
          </a:xfrm>
        </p:spPr>
        <p:txBody>
          <a:bodyPr/>
          <a:lstStyle/>
          <a:p>
            <a:pPr algn="ctr" fontAlgn="auto">
              <a:spcAft>
                <a:spcPts val="0"/>
              </a:spcAft>
              <a:defRPr/>
            </a:pPr>
            <a:r>
              <a:rPr lang="zh-CN" altLang="en-IN" dirty="0">
                <a:solidFill>
                  <a:schemeClr val="tx1"/>
                </a:solidFill>
                <a:latin typeface="微软雅黑" charset="0"/>
                <a:ea typeface="微软雅黑" charset="0"/>
              </a:rPr>
              <a:t>智慧城市</a:t>
            </a:r>
          </a:p>
        </p:txBody>
      </p:sp>
      <p:sp>
        <p:nvSpPr>
          <p:cNvPr id="3" name="Subtitle 2"/>
          <p:cNvSpPr>
            <a:spLocks noGrp="1"/>
          </p:cNvSpPr>
          <p:nvPr>
            <p:ph type="subTitle" idx="1"/>
          </p:nvPr>
        </p:nvSpPr>
        <p:spPr>
          <a:xfrm>
            <a:off x="992903" y="5020564"/>
            <a:ext cx="10581067" cy="1035499"/>
          </a:xfrm>
        </p:spPr>
        <p:txBody>
          <a:bodyPr>
            <a:noAutofit/>
          </a:bodyPr>
          <a:lstStyle/>
          <a:p>
            <a:pPr algn="ctr" fontAlgn="auto">
              <a:spcAft>
                <a:spcPts val="0"/>
              </a:spcAft>
              <a:buFont typeface="Arial" pitchFamily="34" charset="0"/>
              <a:buNone/>
              <a:defRPr/>
            </a:pPr>
            <a:r>
              <a:rPr lang="en-IN" sz="2400" b="1" dirty="0" smtClean="0"/>
              <a:t>投资和技术促进司</a:t>
            </a:r>
          </a:p>
          <a:p>
            <a:pPr algn="ctr" fontAlgn="auto">
              <a:spcAft>
                <a:spcPts val="0"/>
              </a:spcAft>
              <a:buFont typeface="Arial" pitchFamily="34" charset="0"/>
              <a:buNone/>
              <a:defRPr/>
            </a:pPr>
            <a:r>
              <a:rPr lang="en-IN" sz="2400" b="1" dirty="0" smtClean="0"/>
              <a:t> 外交部</a:t>
            </a:r>
          </a:p>
          <a:p>
            <a:pPr algn="ctr" fontAlgn="auto">
              <a:spcAft>
                <a:spcPts val="0"/>
              </a:spcAft>
              <a:buFont typeface="Arial" pitchFamily="34" charset="0"/>
              <a:buNone/>
              <a:defRPr/>
            </a:pPr>
            <a:r>
              <a:rPr lang="zh-CN" altLang="en-IN" sz="2400" b="1" dirty="0"/>
              <a:t>印度政府</a:t>
            </a:r>
          </a:p>
        </p:txBody>
      </p:sp>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pic>
        <p:nvPicPr>
          <p:cNvPr id="5" name="Picture 4"/>
          <p:cNvPicPr>
            <a:picLocks noChangeAspect="1"/>
          </p:cNvPicPr>
          <p:nvPr/>
        </p:nvPicPr>
        <p:blipFill>
          <a:blip r:embed="rId2">
            <a:extLst>
              <a:ext uri="{28A0092B-C50C-407E-A947-70E740481C1C}"/>
            </a:extLst>
          </a:blip>
          <a:srcRect/>
          <a:stretch>
            <a:fillRect/>
          </a:stretch>
        </p:blipFill>
        <p:spPr>
          <a:xfrm>
            <a:off x="4712563" y="0"/>
            <a:ext cx="2578613" cy="2401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7175" y="357188"/>
            <a:ext cx="7470775" cy="2411412"/>
          </a:xfrm>
        </p:spPr>
        <p:txBody>
          <a:bodyPr>
            <a:noAutofit/>
          </a:bodyPr>
          <a:lstStyle/>
          <a:p>
            <a:pPr marL="0" indent="0" fontAlgn="auto">
              <a:spcAft>
                <a:spcPts val="0"/>
              </a:spcAft>
              <a:buFont typeface="Arial" pitchFamily="34" charset="0"/>
              <a:buNone/>
              <a:defRPr/>
            </a:pPr>
            <a:r>
              <a:rPr lang="zh-CN" altLang="en-IN" sz="2000" b="1" dirty="0" smtClean="0">
                <a:solidFill>
                  <a:schemeClr val="tx1"/>
                </a:solidFill>
                <a:latin typeface="微软雅黑" charset="0"/>
                <a:ea typeface="微软雅黑" charset="0"/>
              </a:rPr>
              <a:t>城市空区（未开发区域）：</a:t>
            </a:r>
            <a:r>
              <a:rPr lang="en-IN" sz="2000" b="1" dirty="0" smtClean="0">
                <a:solidFill>
                  <a:schemeClr val="tx1"/>
                </a:solidFill>
                <a:latin typeface="微软雅黑" charset="0"/>
                <a:ea typeface="微软雅黑" charset="0"/>
              </a:rPr>
              <a:t> </a:t>
            </a:r>
            <a:endParaRPr lang="en-IN" sz="2000" b="1"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在面积超过</a:t>
            </a:r>
            <a:r>
              <a:rPr lang="en-US" altLang="zh-CN" sz="2000" dirty="0" smtClean="0">
                <a:solidFill>
                  <a:schemeClr val="tx1"/>
                </a:solidFill>
                <a:latin typeface="微软雅黑" charset="0"/>
                <a:ea typeface="微软雅黑" charset="0"/>
              </a:rPr>
              <a:t>250</a:t>
            </a:r>
            <a:r>
              <a:rPr lang="zh-CN" altLang="en-US" sz="2000" dirty="0" smtClean="0">
                <a:solidFill>
                  <a:schemeClr val="tx1"/>
                </a:solidFill>
                <a:latin typeface="微软雅黑" charset="0"/>
                <a:ea typeface="微软雅黑" charset="0"/>
              </a:rPr>
              <a:t>英亩的城市空区，通过规划创新，规划融资以及各种规划实施措施 （比如土地入股和土地调整），采用大量智慧解决方案，并提供市民负担的起的住房。</a:t>
            </a: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开发城市空区要遵守城市地方管理局或者当地城市发展局（</a:t>
            </a:r>
            <a:r>
              <a:rPr lang="en-US" altLang="zh-CN" sz="2000" dirty="0" smtClean="0">
                <a:solidFill>
                  <a:schemeClr val="tx1"/>
                </a:solidFill>
                <a:latin typeface="微软雅黑" charset="0"/>
                <a:ea typeface="微软雅黑" charset="0"/>
              </a:rPr>
              <a:t>UDA</a:t>
            </a:r>
            <a:r>
              <a:rPr lang="zh-CN" altLang="en-US" sz="2000" dirty="0" smtClean="0">
                <a:solidFill>
                  <a:schemeClr val="tx1"/>
                </a:solidFill>
                <a:latin typeface="微软雅黑" charset="0"/>
                <a:ea typeface="微软雅黑" charset="0"/>
              </a:rPr>
              <a:t>）的规定。</a:t>
            </a:r>
            <a:endParaRPr lang="en-IN" sz="2000" dirty="0" smtClean="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例子：古吉拉特国际金融科技城 </a:t>
            </a:r>
          </a:p>
        </p:txBody>
      </p:sp>
      <p:sp>
        <p:nvSpPr>
          <p:cNvPr id="5" name="Content Placeholder 2"/>
          <p:cNvSpPr txBox="1"/>
          <p:nvPr/>
        </p:nvSpPr>
        <p:spPr>
          <a:xfrm>
            <a:off x="257883" y="3491289"/>
            <a:ext cx="7469441" cy="3225042"/>
          </a:xfrm>
          <a:prstGeom prst="rect">
            <a:avLst/>
          </a:prstGeom>
        </p:spPr>
        <p:txBody>
          <a:bodyPr/>
          <a:lstStyle>
            <a:lvl1pPr marL="228600" indent="-228600" algn="l" defTabSz="914400" rtl="0" eaLnBrk="1" latinLnBrk="0" hangingPunct="1">
              <a:lnSpc>
                <a:spcPct val="90000"/>
              </a:lnSpc>
              <a:spcBef>
                <a:spcPts val="1000"/>
              </a:spcBef>
              <a:buFont typeface="Arial"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zh-CN" altLang="en-IN" sz="2000" b="1" dirty="0">
                <a:solidFill>
                  <a:schemeClr val="tx1"/>
                </a:solidFill>
                <a:latin typeface="微软雅黑" charset="0"/>
                <a:ea typeface="微软雅黑" charset="0"/>
              </a:rPr>
              <a:t>整个城市：</a:t>
            </a:r>
          </a:p>
          <a:p>
            <a:pPr fontAlgn="auto">
              <a:spcAft>
                <a:spcPts val="0"/>
              </a:spcAft>
              <a:defRPr/>
            </a:pPr>
            <a:r>
              <a:rPr lang="zh-CN" altLang="en-IN" sz="2000" dirty="0" smtClean="0">
                <a:solidFill>
                  <a:schemeClr val="tx1"/>
                </a:solidFill>
                <a:latin typeface="微软雅黑" charset="0"/>
                <a:ea typeface="微软雅黑" charset="0"/>
              </a:rPr>
              <a:t>选择智慧解决方案应对整个城市范围内存在的基础设施问题。</a:t>
            </a:r>
            <a:endParaRPr lang="en-IN" sz="2000" dirty="0" smtClean="0">
              <a:solidFill>
                <a:schemeClr val="tx1"/>
              </a:solidFill>
              <a:latin typeface="微软雅黑" charset="0"/>
              <a:ea typeface="微软雅黑" charset="0"/>
            </a:endParaRPr>
          </a:p>
          <a:p>
            <a:pPr fontAlgn="auto">
              <a:spcAft>
                <a:spcPts val="0"/>
              </a:spcAft>
              <a:defRPr/>
            </a:pPr>
            <a:r>
              <a:rPr lang="zh-CN" altLang="en-IN" sz="2000" dirty="0" smtClean="0">
                <a:solidFill>
                  <a:schemeClr val="tx1"/>
                </a:solidFill>
                <a:latin typeface="微软雅黑" charset="0"/>
                <a:ea typeface="微软雅黑" charset="0"/>
              </a:rPr>
              <a:t>例子：采用交通领域的智慧解决方案（</a:t>
            </a:r>
            <a:r>
              <a:rPr lang="zh-CN" altLang="en-IN" sz="2000" dirty="0" smtClean="0">
                <a:solidFill>
                  <a:schemeClr val="tx1"/>
                </a:solidFill>
                <a:latin typeface="微软雅黑" charset="0"/>
                <a:ea typeface="微软雅黑" charset="0"/>
                <a:sym typeface="+mn-ea"/>
              </a:rPr>
              <a:t>智能交通管理系统）；减少市民平均通勤时间和成本</a:t>
            </a:r>
            <a:r>
              <a:rPr lang="zh-CN" altLang="en-IN" sz="2000" dirty="0" smtClean="0">
                <a:solidFill>
                  <a:schemeClr val="tx1"/>
                </a:solidFill>
                <a:latin typeface="微软雅黑" charset="0"/>
                <a:ea typeface="微软雅黑" charset="0"/>
              </a:rPr>
              <a:t>，这些措施能促进生产力，提高市民的生活质量。</a:t>
            </a:r>
          </a:p>
          <a:p>
            <a:pPr fontAlgn="auto">
              <a:spcAft>
                <a:spcPts val="0"/>
              </a:spcAft>
              <a:defRPr/>
            </a:pPr>
            <a:r>
              <a:rPr lang="zh-CN" altLang="en-IN" sz="2000" dirty="0" smtClean="0">
                <a:solidFill>
                  <a:schemeClr val="tx1"/>
                </a:solidFill>
                <a:latin typeface="微软雅黑" charset="0"/>
                <a:ea typeface="微软雅黑" charset="0"/>
              </a:rPr>
              <a:t>例子：循环利用水资源，采用智能水表，这些措施能极大地提高城市用水管理水平。</a:t>
            </a:r>
            <a:endParaRPr>
              <a:latin typeface="微软雅黑" charset="0"/>
              <a:ea typeface="微软雅黑" charset="0"/>
            </a:endParaRPr>
          </a:p>
        </p:txBody>
      </p:sp>
      <p:pic>
        <p:nvPicPr>
          <p:cNvPr id="2050" name="Picture 2" descr="http://imageshack.com/a/img35/8679/63g4.jpg"/>
          <p:cNvPicPr>
            <a:picLocks noChangeAspect="1" noChangeArrowheads="1"/>
          </p:cNvPicPr>
          <p:nvPr/>
        </p:nvPicPr>
        <p:blipFill rotWithShape="1">
          <a:blip r:embed="rId2">
            <a:extLst>
              <a:ext uri="{28A0092B-C50C-407E-A947-70E740481C1C}"/>
            </a:extLst>
          </a:blip>
          <a:srcRect l="-292" t="35" r="292" b="387"/>
          <a:stretch>
            <a:fillRect/>
          </a:stretch>
        </p:blipFill>
        <p:spPr bwMode="auto">
          <a:xfrm>
            <a:off x="7765737" y="115910"/>
            <a:ext cx="4413423" cy="3322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https://sewagetreatmentingujarat.files.wordpress.com/2014/05/cropped-sewage-treatment-plant-shubham-india.jpg"/>
          <p:cNvPicPr>
            <a:picLocks noChangeAspect="1" noChangeArrowheads="1"/>
          </p:cNvPicPr>
          <p:nvPr/>
        </p:nvPicPr>
        <p:blipFill rotWithShape="1">
          <a:blip r:embed="rId3">
            <a:extLst>
              <a:ext uri="{28A0092B-C50C-407E-A947-70E740481C1C}"/>
            </a:extLst>
          </a:blip>
          <a:srcRect l="4961" r="54759"/>
          <a:stretch>
            <a:fillRect/>
          </a:stretch>
        </p:blipFill>
        <p:spPr bwMode="auto">
          <a:xfrm>
            <a:off x="7778576" y="3940933"/>
            <a:ext cx="4387744" cy="2294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ooter Placeholder 1"/>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606425" y="0"/>
            <a:ext cx="10515600" cy="1139825"/>
          </a:xfrm>
        </p:spPr>
        <p:txBody>
          <a:bodyPr wrap="square" numCol="1" anchorCtr="0" compatLnSpc="1">
            <a:prstTxWarp prst="textNoShape">
              <a:avLst/>
            </a:prstTxWarp>
          </a:bodyPr>
          <a:lstStyle/>
          <a:p>
            <a:r>
              <a:rPr lang="zh-CN" altLang="en-IN" smtClean="0">
                <a:solidFill>
                  <a:schemeClr val="tx1"/>
                </a:solidFill>
                <a:latin typeface="微软雅黑"/>
                <a:ea typeface="微软雅黑"/>
                <a:cs typeface="微软雅黑"/>
              </a:rPr>
              <a:t>智慧城市的筛选过程</a:t>
            </a:r>
            <a:endParaRPr lang="en-IN" smtClean="0">
              <a:solidFill>
                <a:schemeClr val="tx1"/>
              </a:solidFill>
              <a:latin typeface="微软雅黑"/>
              <a:ea typeface="微软雅黑"/>
              <a:cs typeface="微软雅黑"/>
            </a:endParaRPr>
          </a:p>
        </p:txBody>
      </p:sp>
      <p:sp>
        <p:nvSpPr>
          <p:cNvPr id="32770" name="Content Placeholder 2"/>
          <p:cNvSpPr>
            <a:spLocks noGrp="1"/>
          </p:cNvSpPr>
          <p:nvPr>
            <p:ph idx="1"/>
          </p:nvPr>
        </p:nvSpPr>
        <p:spPr bwMode="auto">
          <a:xfrm>
            <a:off x="373063" y="1919288"/>
            <a:ext cx="6511925" cy="5045075"/>
          </a:xfrm>
        </p:spPr>
        <p:txBody>
          <a:bodyPr wrap="square" numCol="1" anchor="t" anchorCtr="0" compatLnSpc="1">
            <a:prstTxWarp prst="textNoShape">
              <a:avLst/>
            </a:prstTxWarp>
          </a:bodyPr>
          <a:lstStyle/>
          <a:p>
            <a:r>
              <a:rPr lang="zh-CN" altLang="en-IN" sz="2200" b="1" smtClean="0">
                <a:solidFill>
                  <a:schemeClr val="tx1"/>
                </a:solidFill>
                <a:latin typeface="微软雅黑"/>
                <a:ea typeface="微软雅黑"/>
                <a:cs typeface="微软雅黑"/>
              </a:rPr>
              <a:t>竞赛第一阶段</a:t>
            </a:r>
          </a:p>
          <a:p>
            <a:pPr lvl="1">
              <a:buFont typeface="Wingdings" pitchFamily="2" charset="2"/>
              <a:buChar char="§"/>
            </a:pPr>
            <a:r>
              <a:rPr lang="zh-CN" altLang="en-IN" sz="2200" smtClean="0">
                <a:solidFill>
                  <a:schemeClr val="tx1"/>
                </a:solidFill>
                <a:latin typeface="微软雅黑"/>
                <a:ea typeface="微软雅黑"/>
                <a:cs typeface="微软雅黑"/>
              </a:rPr>
              <a:t>邦</a:t>
            </a:r>
            <a:r>
              <a:rPr lang="en-US" altLang="zh-CN" sz="2200" smtClean="0">
                <a:solidFill>
                  <a:schemeClr val="tx1"/>
                </a:solidFill>
                <a:latin typeface="微软雅黑"/>
                <a:ea typeface="微软雅黑"/>
                <a:cs typeface="微软雅黑"/>
              </a:rPr>
              <a:t>/</a:t>
            </a:r>
            <a:r>
              <a:rPr lang="zh-CN" altLang="en-US" sz="2200" smtClean="0">
                <a:solidFill>
                  <a:schemeClr val="tx1"/>
                </a:solidFill>
                <a:latin typeface="微软雅黑"/>
                <a:ea typeface="微软雅黑"/>
                <a:cs typeface="微软雅黑"/>
              </a:rPr>
              <a:t>中央直辖区</a:t>
            </a:r>
            <a:r>
              <a:rPr lang="zh-CN" altLang="en-IN" sz="2200" smtClean="0">
                <a:solidFill>
                  <a:schemeClr val="tx1"/>
                </a:solidFill>
                <a:latin typeface="微软雅黑"/>
                <a:ea typeface="微软雅黑"/>
                <a:cs typeface="微软雅黑"/>
              </a:rPr>
              <a:t>内竞争。一个邦</a:t>
            </a:r>
            <a:r>
              <a:rPr lang="en-US" altLang="zh-CN" sz="2200" smtClean="0">
                <a:solidFill>
                  <a:schemeClr val="tx1"/>
                </a:solidFill>
                <a:latin typeface="微软雅黑"/>
                <a:ea typeface="微软雅黑"/>
                <a:cs typeface="微软雅黑"/>
              </a:rPr>
              <a:t>/</a:t>
            </a:r>
            <a:r>
              <a:rPr lang="zh-CN" altLang="en-US" sz="2200" smtClean="0">
                <a:solidFill>
                  <a:schemeClr val="tx1"/>
                </a:solidFill>
                <a:latin typeface="微软雅黑"/>
                <a:ea typeface="微软雅黑"/>
                <a:cs typeface="微软雅黑"/>
              </a:rPr>
              <a:t>中央直辖区</a:t>
            </a:r>
            <a:r>
              <a:rPr lang="zh-CN" altLang="en-IN" sz="2200" smtClean="0">
                <a:solidFill>
                  <a:schemeClr val="tx1"/>
                </a:solidFill>
                <a:latin typeface="微软雅黑"/>
                <a:ea typeface="微软雅黑"/>
                <a:cs typeface="微软雅黑"/>
              </a:rPr>
              <a:t>内的城市就智慧城市指南附录</a:t>
            </a:r>
            <a:r>
              <a:rPr lang="en-US" altLang="zh-CN" sz="2200" smtClean="0">
                <a:solidFill>
                  <a:schemeClr val="tx1"/>
                </a:solidFill>
                <a:latin typeface="微软雅黑"/>
                <a:ea typeface="微软雅黑"/>
                <a:cs typeface="微软雅黑"/>
              </a:rPr>
              <a:t>3</a:t>
            </a:r>
            <a:r>
              <a:rPr lang="zh-CN" altLang="en-US" sz="2200" smtClean="0">
                <a:solidFill>
                  <a:schemeClr val="tx1"/>
                </a:solidFill>
                <a:latin typeface="微软雅黑"/>
                <a:ea typeface="微软雅黑"/>
                <a:cs typeface="微软雅黑"/>
              </a:rPr>
              <a:t>中列出的先决条件进行竞争。</a:t>
            </a:r>
            <a:r>
              <a:rPr lang="en-IN" sz="2200" smtClean="0">
                <a:solidFill>
                  <a:schemeClr val="tx1"/>
                </a:solidFill>
                <a:latin typeface="微软雅黑"/>
                <a:ea typeface="微软雅黑"/>
                <a:cs typeface="微软雅黑"/>
              </a:rPr>
              <a:t> </a:t>
            </a:r>
          </a:p>
          <a:p>
            <a:pPr lvl="1">
              <a:buFont typeface="Wingdings" pitchFamily="2" charset="2"/>
              <a:buChar char="§"/>
            </a:pPr>
            <a:endParaRPr lang="en-IN" sz="2200" smtClean="0">
              <a:solidFill>
                <a:schemeClr val="tx1"/>
              </a:solidFill>
              <a:latin typeface="微软雅黑"/>
              <a:ea typeface="微软雅黑"/>
              <a:cs typeface="微软雅黑"/>
            </a:endParaRPr>
          </a:p>
          <a:p>
            <a:pPr lvl="1">
              <a:buFont typeface="Wingdings" pitchFamily="2" charset="2"/>
              <a:buChar char="§"/>
            </a:pPr>
            <a:r>
              <a:rPr lang="en-IN" sz="2200" smtClean="0">
                <a:solidFill>
                  <a:schemeClr val="tx1"/>
                </a:solidFill>
                <a:latin typeface="微软雅黑"/>
                <a:ea typeface="微软雅黑"/>
                <a:cs typeface="微软雅黑"/>
              </a:rPr>
              <a:t> </a:t>
            </a:r>
            <a:r>
              <a:rPr lang="zh-CN" altLang="en-IN" sz="2200" smtClean="0">
                <a:solidFill>
                  <a:schemeClr val="tx1"/>
                </a:solidFill>
                <a:latin typeface="微软雅黑"/>
                <a:ea typeface="微软雅黑"/>
                <a:cs typeface="微软雅黑"/>
              </a:rPr>
              <a:t>得分最高的城市被列在供最后挑选的候选城市名单上</a:t>
            </a:r>
          </a:p>
          <a:p>
            <a:pPr lvl="1">
              <a:buFont typeface="Wingdings" pitchFamily="2" charset="2"/>
              <a:buChar char="§"/>
            </a:pPr>
            <a:endParaRPr lang="en-IN" sz="2200" smtClean="0">
              <a:solidFill>
                <a:schemeClr val="tx1"/>
              </a:solidFill>
              <a:latin typeface="微软雅黑"/>
              <a:ea typeface="微软雅黑"/>
              <a:cs typeface="微软雅黑"/>
            </a:endParaRPr>
          </a:p>
          <a:p>
            <a:pPr lvl="1">
              <a:buFont typeface="Wingdings" pitchFamily="2" charset="2"/>
              <a:buChar char="§"/>
            </a:pPr>
            <a:r>
              <a:rPr lang="zh-CN" altLang="en-IN" sz="2200" smtClean="0">
                <a:solidFill>
                  <a:schemeClr val="tx1"/>
                </a:solidFill>
                <a:latin typeface="微软雅黑"/>
                <a:ea typeface="微软雅黑"/>
                <a:cs typeface="微软雅黑"/>
              </a:rPr>
              <a:t>城市地方管理局提供的信息要经过所在邦 </a:t>
            </a:r>
            <a:r>
              <a:rPr lang="en-US" altLang="zh-CN" sz="2200" smtClean="0">
                <a:solidFill>
                  <a:schemeClr val="tx1"/>
                </a:solidFill>
                <a:latin typeface="微软雅黑"/>
                <a:ea typeface="微软雅黑"/>
                <a:cs typeface="微软雅黑"/>
              </a:rPr>
              <a:t>/</a:t>
            </a:r>
            <a:r>
              <a:rPr lang="zh-CN" altLang="en-US" sz="2200" smtClean="0">
                <a:solidFill>
                  <a:schemeClr val="tx1"/>
                </a:solidFill>
                <a:latin typeface="微软雅黑"/>
                <a:ea typeface="微软雅黑"/>
                <a:cs typeface="微软雅黑"/>
              </a:rPr>
              <a:t>中央直辖区项目主</a:t>
            </a:r>
            <a:r>
              <a:rPr lang="zh-CN" altLang="en-IN" sz="2200" smtClean="0">
                <a:solidFill>
                  <a:schemeClr val="tx1"/>
                </a:solidFill>
                <a:latin typeface="微软雅黑"/>
                <a:ea typeface="微软雅黑"/>
                <a:cs typeface="微软雅黑"/>
              </a:rPr>
              <a:t>任评估，之后要经过邦</a:t>
            </a:r>
            <a:r>
              <a:rPr lang="en-US" altLang="zh-CN" sz="2200" smtClean="0">
                <a:solidFill>
                  <a:schemeClr val="tx1"/>
                </a:solidFill>
                <a:latin typeface="微软雅黑"/>
                <a:ea typeface="微软雅黑"/>
                <a:cs typeface="微软雅黑"/>
              </a:rPr>
              <a:t>/</a:t>
            </a:r>
            <a:r>
              <a:rPr lang="zh-CN" altLang="en-US" sz="2200" smtClean="0">
                <a:solidFill>
                  <a:schemeClr val="tx1"/>
                </a:solidFill>
                <a:latin typeface="微软雅黑"/>
                <a:ea typeface="微软雅黑"/>
                <a:cs typeface="微软雅黑"/>
              </a:rPr>
              <a:t>中央直辖区</a:t>
            </a:r>
            <a:r>
              <a:rPr lang="zh-CN" altLang="en-IN" sz="2200" smtClean="0">
                <a:solidFill>
                  <a:schemeClr val="tx1"/>
                </a:solidFill>
                <a:latin typeface="微软雅黑"/>
                <a:ea typeface="微软雅黑"/>
                <a:cs typeface="微软雅黑"/>
              </a:rPr>
              <a:t>高级指导委员会批准。</a:t>
            </a:r>
            <a:endParaRPr lang="en-IN" sz="2200" smtClean="0">
              <a:solidFill>
                <a:schemeClr val="tx1"/>
              </a:solidFill>
              <a:latin typeface="微软雅黑"/>
              <a:ea typeface="微软雅黑"/>
              <a:cs typeface="微软雅黑"/>
            </a:endParaRPr>
          </a:p>
        </p:txBody>
      </p:sp>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
        <p:nvSpPr>
          <p:cNvPr id="5" name="Rectangle 4"/>
          <p:cNvSpPr/>
          <p:nvPr/>
        </p:nvSpPr>
        <p:spPr>
          <a:xfrm>
            <a:off x="6696075" y="1919288"/>
            <a:ext cx="5218113" cy="2849562"/>
          </a:xfrm>
          <a:prstGeom prst="rect">
            <a:avLst/>
          </a:prstGeom>
        </p:spPr>
        <p:txBody>
          <a:bodyPr>
            <a:spAutoFit/>
          </a:bodyPr>
          <a:lstStyle/>
          <a:p>
            <a:pPr marL="914400" lvl="1" indent="-457200" fontAlgn="auto">
              <a:spcBef>
                <a:spcPts val="0"/>
              </a:spcBef>
              <a:spcAft>
                <a:spcPts val="0"/>
              </a:spcAft>
              <a:buFont typeface="+mj-lt"/>
              <a:buAutoNum type="arabicPeriod"/>
              <a:defRPr/>
            </a:pPr>
            <a:endParaRPr lang="en-IN" sz="2200" dirty="0">
              <a:latin typeface="Gill Sans MT" pitchFamily="34" charset="0"/>
              <a:ea typeface="+mn-ea"/>
            </a:endParaRPr>
          </a:p>
          <a:p>
            <a:pPr marL="914400" lvl="1" indent="-457200" fontAlgn="auto">
              <a:spcBef>
                <a:spcPts val="0"/>
              </a:spcBef>
              <a:spcAft>
                <a:spcPts val="0"/>
              </a:spcAft>
              <a:buFont typeface="Wingdings" pitchFamily="2" charset="2"/>
              <a:buChar char="§"/>
              <a:defRPr/>
            </a:pPr>
            <a:r>
              <a:rPr lang="zh-CN" altLang="en-IN" sz="2200" dirty="0">
                <a:latin typeface="微软雅黑" charset="0"/>
                <a:ea typeface="微软雅黑" charset="0"/>
              </a:rPr>
              <a:t>在第一轮中获胜的城市将会进入智慧城市推荐名单，</a:t>
            </a:r>
            <a:r>
              <a:rPr lang="zh-CN" altLang="en-IN" sz="2200" dirty="0">
                <a:latin typeface="微软雅黑" charset="0"/>
                <a:ea typeface="微软雅黑" charset="0"/>
                <a:sym typeface="+mn-ea"/>
              </a:rPr>
              <a:t>由所在的邦</a:t>
            </a:r>
            <a:r>
              <a:rPr lang="en-US" altLang="zh-CN" sz="2200" dirty="0">
                <a:latin typeface="微软雅黑" charset="0"/>
                <a:ea typeface="微软雅黑" charset="0"/>
                <a:sym typeface="+mn-ea"/>
              </a:rPr>
              <a:t>/</a:t>
            </a:r>
            <a:r>
              <a:rPr lang="zh-CN" altLang="en-US" sz="2200" dirty="0">
                <a:latin typeface="微软雅黑" charset="0"/>
                <a:ea typeface="微软雅黑" charset="0"/>
                <a:sym typeface="+mn-ea"/>
              </a:rPr>
              <a:t>中央直辖区</a:t>
            </a:r>
            <a:r>
              <a:rPr lang="zh-CN" altLang="en-IN" sz="2200" dirty="0">
                <a:latin typeface="微软雅黑" charset="0"/>
                <a:ea typeface="微软雅黑" charset="0"/>
                <a:sym typeface="+mn-ea"/>
              </a:rPr>
              <a:t>于规定日期内提交给</a:t>
            </a:r>
            <a:r>
              <a:rPr lang="zh-CN" altLang="en-IN" sz="2200" dirty="0">
                <a:latin typeface="微软雅黑" charset="0"/>
                <a:ea typeface="微软雅黑" charset="0"/>
                <a:sym typeface="+mn-ea"/>
              </a:rPr>
              <a:t>城市发展部。</a:t>
            </a:r>
          </a:p>
          <a:p>
            <a:pPr lvl="1" fontAlgn="auto">
              <a:spcBef>
                <a:spcPts val="0"/>
              </a:spcBef>
              <a:spcAft>
                <a:spcPts val="0"/>
              </a:spcAft>
              <a:buFont typeface="Wingdings" pitchFamily="2" charset="2"/>
              <a:buNone/>
              <a:defRPr/>
            </a:pPr>
            <a:endParaRPr lang="en-IN" sz="2200" dirty="0">
              <a:latin typeface="微软雅黑" charset="0"/>
              <a:ea typeface="微软雅黑" charset="0"/>
            </a:endParaRPr>
          </a:p>
          <a:p>
            <a:pPr marL="914400" lvl="1" indent="-457200" fontAlgn="auto">
              <a:spcBef>
                <a:spcPts val="0"/>
              </a:spcBef>
              <a:spcAft>
                <a:spcPts val="0"/>
              </a:spcAft>
              <a:buFont typeface="Wingdings" pitchFamily="2" charset="2"/>
              <a:buChar char="§"/>
              <a:defRPr/>
            </a:pPr>
            <a:r>
              <a:rPr lang="zh-CN" altLang="en-IN" sz="2200" dirty="0">
                <a:latin typeface="微软雅黑" charset="0"/>
                <a:ea typeface="微软雅黑" charset="0"/>
              </a:rPr>
              <a:t>城市发展部之后会宣布</a:t>
            </a:r>
            <a:r>
              <a:rPr lang="en-US" altLang="zh-CN" sz="2200" dirty="0">
                <a:latin typeface="微软雅黑" charset="0"/>
                <a:ea typeface="微软雅黑" charset="0"/>
              </a:rPr>
              <a:t>100</a:t>
            </a:r>
            <a:r>
              <a:rPr lang="zh-CN" altLang="en-US" sz="2200" dirty="0">
                <a:latin typeface="微软雅黑" charset="0"/>
                <a:ea typeface="微软雅黑" charset="0"/>
              </a:rPr>
              <a:t>个智慧城市名单。</a:t>
            </a:r>
            <a:endParaRPr>
              <a:latin typeface="微软雅黑" charset="0"/>
              <a:ea typeface="微软雅黑" charset="0"/>
            </a:endParaRPr>
          </a:p>
        </p:txBody>
      </p:sp>
      <p:sp>
        <p:nvSpPr>
          <p:cNvPr id="32773" name="Rectangle 5"/>
          <p:cNvSpPr>
            <a:spLocks noChangeArrowheads="1"/>
          </p:cNvSpPr>
          <p:nvPr/>
        </p:nvSpPr>
        <p:spPr bwMode="auto">
          <a:xfrm>
            <a:off x="373063" y="1100138"/>
            <a:ext cx="10071100" cy="785812"/>
          </a:xfrm>
          <a:prstGeom prst="rect">
            <a:avLst/>
          </a:prstGeom>
          <a:noFill/>
          <a:ln w="9525">
            <a:noFill/>
            <a:miter lim="800000"/>
            <a:headEnd/>
            <a:tailEnd/>
          </a:ln>
        </p:spPr>
        <p:txBody>
          <a:bodyPr>
            <a:spAutoFit/>
          </a:bodyPr>
          <a:lstStyle/>
          <a:p>
            <a:pPr marL="342900" indent="-342900">
              <a:buFont typeface="Arial" charset="0"/>
              <a:buChar char="•"/>
            </a:pPr>
            <a:r>
              <a:rPr lang="zh-CN" altLang="en-IN" sz="2200">
                <a:latin typeface="微软雅黑"/>
                <a:ea typeface="微软雅黑"/>
                <a:cs typeface="微软雅黑"/>
              </a:rPr>
              <a:t>每个有志于加入该建设项目的城市都要参加名为 </a:t>
            </a:r>
            <a:r>
              <a:rPr lang="en-US" altLang="zh-CN" sz="2200">
                <a:latin typeface="微软雅黑"/>
                <a:ea typeface="微软雅黑"/>
                <a:cs typeface="微软雅黑"/>
              </a:rPr>
              <a:t>“</a:t>
            </a:r>
            <a:r>
              <a:rPr lang="zh-CN" altLang="en-US" sz="2200">
                <a:latin typeface="微软雅黑"/>
                <a:ea typeface="微软雅黑"/>
                <a:cs typeface="微软雅黑"/>
              </a:rPr>
              <a:t>城市挑战</a:t>
            </a:r>
            <a:r>
              <a:rPr lang="en-US" altLang="zh-CN" sz="2200">
                <a:latin typeface="微软雅黑"/>
                <a:ea typeface="微软雅黑"/>
                <a:cs typeface="微软雅黑"/>
              </a:rPr>
              <a:t>”</a:t>
            </a:r>
            <a:r>
              <a:rPr lang="zh-CN" altLang="en-US" sz="2200">
                <a:latin typeface="微软雅黑"/>
                <a:ea typeface="微软雅黑"/>
                <a:cs typeface="微软雅黑"/>
              </a:rPr>
              <a:t>的竞赛</a:t>
            </a:r>
          </a:p>
          <a:p>
            <a:pPr marL="342900" indent="-342900">
              <a:buFont typeface="Arial" charset="0"/>
              <a:buChar char="•"/>
            </a:pPr>
            <a:r>
              <a:rPr lang="zh-CN" altLang="en-IN" sz="2200">
                <a:latin typeface="微软雅黑"/>
                <a:ea typeface="微软雅黑"/>
                <a:cs typeface="微软雅黑"/>
              </a:rPr>
              <a:t>筛选过程包括两个阶段。</a:t>
            </a:r>
            <a:endParaRPr lang="zh-CN">
              <a:latin typeface="微软雅黑"/>
              <a:ea typeface="微软雅黑"/>
              <a:cs typeface="微软雅黑"/>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9550" y="163513"/>
            <a:ext cx="5434013" cy="6492875"/>
          </a:xfrm>
        </p:spPr>
        <p:txBody>
          <a:bodyPr>
            <a:noAutofit/>
          </a:bodyPr>
          <a:lstStyle/>
          <a:p>
            <a:pPr fontAlgn="auto">
              <a:spcAft>
                <a:spcPts val="0"/>
              </a:spcAft>
              <a:buFont typeface="Arial" pitchFamily="34" charset="0"/>
              <a:buChar char="•"/>
              <a:defRPr/>
            </a:pPr>
            <a:r>
              <a:rPr lang="zh-CN" altLang="en-IN" sz="2400" b="1" dirty="0" smtClean="0">
                <a:solidFill>
                  <a:schemeClr val="tx1"/>
                </a:solidFill>
                <a:latin typeface="微软雅黑" charset="0"/>
                <a:ea typeface="微软雅黑" charset="0"/>
                <a:sym typeface="+mn-ea"/>
              </a:rPr>
              <a:t>竞赛第二阶段</a:t>
            </a:r>
            <a:endParaRPr lang="en-IN" sz="2400" b="1" dirty="0" smtClean="0">
              <a:solidFill>
                <a:schemeClr val="tx1"/>
              </a:solidFill>
              <a:latin typeface="微软雅黑" charset="0"/>
              <a:ea typeface="微软雅黑" charset="0"/>
            </a:endParaRPr>
          </a:p>
          <a:p>
            <a:pPr fontAlgn="auto">
              <a:spcAft>
                <a:spcPts val="0"/>
              </a:spcAft>
              <a:buFont typeface="Arial" pitchFamily="34" charset="0"/>
              <a:buChar char="•"/>
              <a:defRPr/>
            </a:pPr>
            <a:endParaRPr lang="en-IN" sz="2000" b="1" dirty="0">
              <a:solidFill>
                <a:schemeClr val="tx1"/>
              </a:solidFill>
              <a:latin typeface="微软雅黑" charset="0"/>
              <a:ea typeface="微软雅黑" charset="0"/>
            </a:endParaRPr>
          </a:p>
          <a:p>
            <a:pPr lvl="1" fontAlgn="auto">
              <a:spcAft>
                <a:spcPts val="0"/>
              </a:spcAft>
              <a:buFont typeface="Wingdings" pitchFamily="2" charset="2"/>
              <a:buChar char="§"/>
              <a:defRPr/>
            </a:pPr>
            <a:r>
              <a:rPr lang="zh-CN" altLang="en-IN" sz="2200" dirty="0" smtClean="0">
                <a:solidFill>
                  <a:schemeClr val="tx1"/>
                </a:solidFill>
                <a:latin typeface="微软雅黑" charset="0"/>
                <a:ea typeface="微软雅黑" charset="0"/>
              </a:rPr>
              <a:t>100个智慧城市分别准备各自的项目建议书参加“城市挑战”竞赛。</a:t>
            </a:r>
            <a:endParaRPr sz="2200" dirty="0" smtClean="0">
              <a:solidFill>
                <a:schemeClr val="tx1"/>
              </a:solidFill>
              <a:latin typeface="微软雅黑" charset="0"/>
              <a:ea typeface="微软雅黑" charset="0"/>
            </a:endParaRPr>
          </a:p>
          <a:p>
            <a:pPr marL="457200" lvl="1" indent="0" fontAlgn="auto">
              <a:spcAft>
                <a:spcPts val="0"/>
              </a:spcAft>
              <a:buFont typeface="Wingdings" pitchFamily="2" charset="2"/>
              <a:buNone/>
              <a:defRPr/>
            </a:pPr>
            <a:endParaRPr lang="en-IN" sz="2200" dirty="0" smtClean="0">
              <a:solidFill>
                <a:schemeClr val="tx1"/>
              </a:solidFill>
              <a:latin typeface="微软雅黑" charset="0"/>
              <a:ea typeface="微软雅黑" charset="0"/>
            </a:endParaRPr>
          </a:p>
          <a:p>
            <a:pPr lvl="1" fontAlgn="auto">
              <a:spcAft>
                <a:spcPts val="0"/>
              </a:spcAft>
              <a:buFont typeface="Wingdings" pitchFamily="2" charset="2"/>
              <a:buChar char="§"/>
              <a:defRPr/>
            </a:pPr>
            <a:r>
              <a:rPr lang="zh-CN" altLang="en-IN" sz="2200" dirty="0" smtClean="0">
                <a:solidFill>
                  <a:schemeClr val="tx1"/>
                </a:solidFill>
                <a:latin typeface="微软雅黑" charset="0"/>
                <a:ea typeface="微软雅黑" charset="0"/>
              </a:rPr>
              <a:t>建议书的内容包括要选择的模式即改造，重新开发，开发城市空区或混合模式。另外还要有适用于整个城市的智慧解决方案</a:t>
            </a:r>
            <a:endParaRPr lang="en-IN" sz="2200" dirty="0" smtClean="0">
              <a:solidFill>
                <a:schemeClr val="tx1"/>
              </a:solidFill>
              <a:latin typeface="微软雅黑" charset="0"/>
              <a:ea typeface="微软雅黑" charset="0"/>
            </a:endParaRPr>
          </a:p>
          <a:p>
            <a:pPr lvl="1" fontAlgn="auto">
              <a:spcAft>
                <a:spcPts val="0"/>
              </a:spcAft>
              <a:buFont typeface="Wingdings" pitchFamily="2" charset="2"/>
              <a:buChar char="§"/>
              <a:defRPr/>
            </a:pPr>
            <a:endParaRPr lang="en-IN" sz="2200" dirty="0" smtClean="0">
              <a:solidFill>
                <a:schemeClr val="tx1"/>
              </a:solidFill>
              <a:latin typeface="微软雅黑" charset="0"/>
              <a:ea typeface="微软雅黑" charset="0"/>
            </a:endParaRPr>
          </a:p>
          <a:p>
            <a:pPr lvl="1" fontAlgn="auto">
              <a:spcAft>
                <a:spcPts val="0"/>
              </a:spcAft>
              <a:buFont typeface="Wingdings" pitchFamily="2" charset="2"/>
              <a:buChar char="§"/>
              <a:defRPr/>
            </a:pPr>
            <a:r>
              <a:rPr lang="zh-CN" altLang="en-IN" sz="2200" dirty="0" smtClean="0">
                <a:solidFill>
                  <a:schemeClr val="tx1"/>
                </a:solidFill>
                <a:latin typeface="微软雅黑" charset="0"/>
                <a:ea typeface="微软雅黑" charset="0"/>
              </a:rPr>
              <a:t>建议书概述同市民以及其他利益相关者如何进行协商；筹资方式；盈利模式从而吸引私营机构参与。</a:t>
            </a:r>
            <a:endParaRPr lang="en-IN" sz="2200" dirty="0" smtClean="0">
              <a:solidFill>
                <a:schemeClr val="tx1"/>
              </a:solidFill>
              <a:latin typeface="微软雅黑" charset="0"/>
              <a:ea typeface="微软雅黑" charset="0"/>
            </a:endParaRPr>
          </a:p>
          <a:p>
            <a:pPr marL="914400" lvl="1" indent="-457200" fontAlgn="auto">
              <a:spcAft>
                <a:spcPts val="0"/>
              </a:spcAft>
              <a:buFont typeface="+mj-lt"/>
              <a:buAutoNum type="arabicPeriod"/>
              <a:defRPr/>
            </a:pPr>
            <a:endParaRPr lang="en-IN" sz="2200" dirty="0" smtClean="0">
              <a:solidFill>
                <a:schemeClr val="tx1"/>
              </a:solidFill>
              <a:latin typeface="Gill Sans MT" pitchFamily="34" charset="0"/>
            </a:endParaRPr>
          </a:p>
          <a:p>
            <a:pPr fontAlgn="auto">
              <a:spcAft>
                <a:spcPts val="0"/>
              </a:spcAft>
              <a:buFont typeface="Arial" pitchFamily="34" charset="0"/>
              <a:buChar char="•"/>
              <a:defRPr/>
            </a:pPr>
            <a:endParaRPr lang="en-IN" sz="2200" dirty="0">
              <a:solidFill>
                <a:schemeClr val="tx1"/>
              </a:solidFill>
              <a:latin typeface="Gill Sans MT" pitchFamily="34" charset="0"/>
            </a:endParaRPr>
          </a:p>
        </p:txBody>
      </p:sp>
      <p:sp>
        <p:nvSpPr>
          <p:cNvPr id="2" name="Footer Placeholder 1"/>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
        <p:nvSpPr>
          <p:cNvPr id="33795" name="Rectangle 2"/>
          <p:cNvSpPr>
            <a:spLocks noChangeArrowheads="1"/>
          </p:cNvSpPr>
          <p:nvPr/>
        </p:nvSpPr>
        <p:spPr bwMode="auto">
          <a:xfrm>
            <a:off x="5643563" y="604838"/>
            <a:ext cx="6096000" cy="3133725"/>
          </a:xfrm>
          <a:prstGeom prst="rect">
            <a:avLst/>
          </a:prstGeom>
          <a:noFill/>
          <a:ln w="9525">
            <a:noFill/>
            <a:miter lim="800000"/>
            <a:headEnd/>
            <a:tailEnd/>
          </a:ln>
        </p:spPr>
        <p:txBody>
          <a:bodyPr>
            <a:spAutoFit/>
          </a:bodyPr>
          <a:lstStyle/>
          <a:p>
            <a:pPr marL="914400" lvl="1" indent="-457200">
              <a:buFont typeface="Wingdings" pitchFamily="2" charset="2"/>
              <a:buChar char="§"/>
            </a:pPr>
            <a:endParaRPr lang="en-IN" altLang="zh-CN" sz="2200">
              <a:latin typeface="微软雅黑"/>
              <a:ea typeface="微软雅黑"/>
              <a:cs typeface="微软雅黑"/>
            </a:endParaRPr>
          </a:p>
          <a:p>
            <a:pPr marL="914400" lvl="1" indent="-457200">
              <a:buFont typeface="Wingdings" pitchFamily="2" charset="2"/>
              <a:buChar char="§"/>
            </a:pPr>
            <a:r>
              <a:rPr lang="zh-CN" altLang="en-IN" sz="2200">
                <a:latin typeface="微软雅黑"/>
                <a:ea typeface="微软雅黑"/>
                <a:cs typeface="微软雅黑"/>
              </a:rPr>
              <a:t>国内外专家以及组织机构组成的委员会对建议书进行审议。</a:t>
            </a:r>
          </a:p>
          <a:p>
            <a:pPr marL="914400" lvl="1" indent="-457200">
              <a:buFont typeface="Wingdings" pitchFamily="2" charset="2"/>
              <a:buChar char="§"/>
            </a:pPr>
            <a:endParaRPr lang="zh-CN" altLang="en-IN" sz="2200">
              <a:latin typeface="微软雅黑"/>
              <a:ea typeface="微软雅黑"/>
              <a:cs typeface="微软雅黑"/>
            </a:endParaRPr>
          </a:p>
          <a:p>
            <a:pPr marL="914400" lvl="1" indent="-457200">
              <a:buFont typeface="Wingdings" pitchFamily="2" charset="2"/>
              <a:buChar char="§"/>
            </a:pPr>
            <a:r>
              <a:rPr lang="zh-CN" altLang="en-IN" sz="2200">
                <a:latin typeface="微软雅黑"/>
                <a:ea typeface="微软雅黑"/>
                <a:cs typeface="微软雅黑"/>
                <a:sym typeface="+mn-ea"/>
              </a:rPr>
              <a:t>第一阶段获胜的城市名单由城市发展部公布。之后这些城市开始采取措施建设智慧城市，进入第二阶段。与此同时我们建议第一阶段失败的城市修改提交的智慧城市项目建议书，进入第二阶段。</a:t>
            </a:r>
            <a:endParaRPr lang="zh-CN">
              <a:latin typeface="微软雅黑"/>
              <a:ea typeface="微软雅黑"/>
              <a:cs typeface="微软雅黑"/>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581025" y="0"/>
            <a:ext cx="10515600" cy="1325563"/>
          </a:xfrm>
        </p:spPr>
        <p:txBody>
          <a:bodyPr wrap="square" numCol="1" anchorCtr="0" compatLnSpc="1">
            <a:prstTxWarp prst="textNoShape">
              <a:avLst/>
            </a:prstTxWarp>
          </a:bodyPr>
          <a:lstStyle/>
          <a:p>
            <a:r>
              <a:rPr lang="zh-CN" altLang="en-IN" smtClean="0">
                <a:solidFill>
                  <a:schemeClr val="tx1"/>
                </a:solidFill>
                <a:latin typeface="微软雅黑"/>
                <a:ea typeface="微软雅黑"/>
                <a:cs typeface="微软雅黑"/>
              </a:rPr>
              <a:t>实施</a:t>
            </a:r>
          </a:p>
        </p:txBody>
      </p:sp>
      <p:sp>
        <p:nvSpPr>
          <p:cNvPr id="3" name="Content Placeholder 2"/>
          <p:cNvSpPr>
            <a:spLocks noGrp="1"/>
          </p:cNvSpPr>
          <p:nvPr>
            <p:ph idx="1"/>
          </p:nvPr>
        </p:nvSpPr>
        <p:spPr>
          <a:xfrm>
            <a:off x="581025" y="1220788"/>
            <a:ext cx="4811713" cy="5118100"/>
          </a:xfrm>
        </p:spPr>
        <p:txBody>
          <a:bodyPr>
            <a:noAutofit/>
          </a:bodyPr>
          <a:lstStyle/>
          <a:p>
            <a:pPr fontAlgn="auto">
              <a:spcAft>
                <a:spcPts val="0"/>
              </a:spcAft>
              <a:buFont typeface="Arial" pitchFamily="34" charset="0"/>
              <a:buChar char="•"/>
              <a:defRPr/>
            </a:pPr>
            <a:r>
              <a:rPr lang="zh-CN" altLang="en-IN" sz="2200" dirty="0">
                <a:solidFill>
                  <a:schemeClr val="tx1"/>
                </a:solidFill>
                <a:latin typeface="微软雅黑" charset="0"/>
                <a:ea typeface="微软雅黑" charset="0"/>
              </a:rPr>
              <a:t>在城市层面，项目实施由专门的机构负责。</a:t>
            </a:r>
          </a:p>
          <a:p>
            <a:pPr marL="0" indent="0" fontAlgn="auto">
              <a:spcAft>
                <a:spcPts val="0"/>
              </a:spcAft>
              <a:buFont typeface="Arial" pitchFamily="34" charset="0"/>
              <a:buNone/>
              <a:defRPr/>
            </a:pPr>
            <a:endParaRPr lang="en-IN" sz="2200" dirty="0" smtClean="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200" dirty="0" smtClean="0">
                <a:solidFill>
                  <a:schemeClr val="tx1"/>
                </a:solidFill>
                <a:latin typeface="微软雅黑" charset="0"/>
                <a:ea typeface="微软雅黑" charset="0"/>
              </a:rPr>
              <a:t>该机构负责智慧城市建设中的规划，评估，审批，资金发放，实施，管理，运行，监控以及评价。</a:t>
            </a:r>
          </a:p>
          <a:p>
            <a:pPr marL="0" indent="0" fontAlgn="auto">
              <a:spcAft>
                <a:spcPts val="0"/>
              </a:spcAft>
              <a:buFont typeface="Arial" pitchFamily="34" charset="0"/>
              <a:buNone/>
              <a:defRPr/>
            </a:pPr>
            <a:r>
              <a:rPr lang="en-IN" sz="2200" dirty="0">
                <a:solidFill>
                  <a:schemeClr val="tx1"/>
                </a:solidFill>
                <a:latin typeface="微软雅黑" charset="0"/>
                <a:ea typeface="微软雅黑" charset="0"/>
              </a:rPr>
              <a:t> </a:t>
            </a:r>
          </a:p>
          <a:p>
            <a:pPr fontAlgn="auto">
              <a:spcAft>
                <a:spcPts val="0"/>
              </a:spcAft>
              <a:buFont typeface="Arial" pitchFamily="34" charset="0"/>
              <a:buChar char="•"/>
              <a:defRPr/>
            </a:pPr>
            <a:r>
              <a:rPr lang="zh-CN" altLang="en-IN" sz="2200" dirty="0" smtClean="0">
                <a:solidFill>
                  <a:schemeClr val="tx1"/>
                </a:solidFill>
                <a:latin typeface="微软雅黑" charset="0"/>
                <a:ea typeface="微软雅黑" charset="0"/>
              </a:rPr>
              <a:t>每一个智慧城市都要成立这样一个专门机构，该机构董事会由一名全职执行总裁，以及若干中央政府和邦政府以及城市地方管理局指派的人员组成。</a:t>
            </a:r>
            <a:endParaRPr lang="en-US" altLang="en-IN" sz="2200" dirty="0" smtClean="0">
              <a:solidFill>
                <a:schemeClr val="tx1"/>
              </a:solidFill>
              <a:latin typeface="微软雅黑" charset="0"/>
              <a:ea typeface="微软雅黑" charset="0"/>
            </a:endParaRPr>
          </a:p>
          <a:p>
            <a:pPr fontAlgn="auto">
              <a:spcAft>
                <a:spcPts val="0"/>
              </a:spcAft>
              <a:buFont typeface="Arial" pitchFamily="34" charset="0"/>
              <a:buChar char="•"/>
              <a:defRPr/>
            </a:pPr>
            <a:endParaRPr lang="en-IN" sz="2200" dirty="0">
              <a:solidFill>
                <a:schemeClr val="tx1"/>
              </a:solidFill>
              <a:latin typeface="微软雅黑" charset="0"/>
              <a:ea typeface="微软雅黑" charset="0"/>
            </a:endParaRPr>
          </a:p>
        </p:txBody>
      </p:sp>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
        <p:nvSpPr>
          <p:cNvPr id="5" name="Rectangle 4"/>
          <p:cNvSpPr/>
          <p:nvPr/>
        </p:nvSpPr>
        <p:spPr>
          <a:xfrm>
            <a:off x="5838825" y="1220788"/>
            <a:ext cx="6096000" cy="3132137"/>
          </a:xfrm>
          <a:prstGeom prst="rect">
            <a:avLst/>
          </a:prstGeom>
        </p:spPr>
        <p:txBody>
          <a:bodyPr>
            <a:spAutoFit/>
          </a:bodyPr>
          <a:lstStyle/>
          <a:p>
            <a:pPr fontAlgn="auto">
              <a:spcBef>
                <a:spcPts val="0"/>
              </a:spcBef>
              <a:spcAft>
                <a:spcPts val="0"/>
              </a:spcAft>
              <a:defRPr/>
            </a:pPr>
            <a:r>
              <a:rPr lang="zh-CN" altLang="en-IN" sz="2200" dirty="0">
                <a:latin typeface="微软雅黑" charset="0"/>
                <a:ea typeface="微软雅黑" charset="0"/>
              </a:rPr>
              <a:t>邦</a:t>
            </a:r>
            <a:r>
              <a:rPr lang="en-US" altLang="zh-CN" sz="2200" dirty="0">
                <a:latin typeface="微软雅黑" charset="0"/>
                <a:ea typeface="微软雅黑" charset="0"/>
              </a:rPr>
              <a:t>/</a:t>
            </a:r>
            <a:r>
              <a:rPr lang="zh-CN" altLang="en-US" sz="2200" dirty="0">
                <a:latin typeface="微软雅黑" charset="0"/>
                <a:ea typeface="微软雅黑" charset="0"/>
              </a:rPr>
              <a:t>城市地方管理局要确保：</a:t>
            </a:r>
            <a:endParaRPr lang="en-IN" sz="2200" dirty="0">
              <a:latin typeface="微软雅黑" charset="0"/>
              <a:ea typeface="微软雅黑" charset="0"/>
            </a:endParaRPr>
          </a:p>
          <a:p>
            <a:pPr marL="457200" indent="-457200" fontAlgn="auto">
              <a:spcBef>
                <a:spcPts val="0"/>
              </a:spcBef>
              <a:spcAft>
                <a:spcPts val="0"/>
              </a:spcAft>
              <a:buFont typeface="+mj-lt"/>
              <a:buAutoNum type="alphaLcParenR"/>
              <a:defRPr/>
            </a:pPr>
            <a:r>
              <a:rPr lang="zh-CN" altLang="en-IN" sz="2200" dirty="0">
                <a:latin typeface="微软雅黑" charset="0"/>
                <a:ea typeface="微软雅黑" charset="0"/>
              </a:rPr>
              <a:t>该专门机构可以获得</a:t>
            </a:r>
            <a:r>
              <a:rPr lang="zh-CN" altLang="en-IN" sz="2200" dirty="0">
                <a:latin typeface="微软雅黑" charset="0"/>
                <a:ea typeface="微软雅黑" charset="0"/>
                <a:sym typeface="+mn-ea"/>
              </a:rPr>
              <a:t>充足的专项资金从而确保该机构能自给自足，有一定的信贷可靠性进而可以从市场上筹集资源。</a:t>
            </a:r>
          </a:p>
          <a:p>
            <a:pPr fontAlgn="auto">
              <a:spcBef>
                <a:spcPts val="0"/>
              </a:spcBef>
              <a:spcAft>
                <a:spcPts val="0"/>
              </a:spcAft>
              <a:buFont typeface="+mj-lt"/>
              <a:buNone/>
              <a:defRPr/>
            </a:pPr>
            <a:endParaRPr lang="zh-CN" altLang="en-IN" sz="2200" dirty="0">
              <a:latin typeface="微软雅黑" charset="0"/>
              <a:ea typeface="微软雅黑" charset="0"/>
              <a:sym typeface="+mn-ea"/>
            </a:endParaRPr>
          </a:p>
          <a:p>
            <a:pPr fontAlgn="auto">
              <a:spcBef>
                <a:spcPts val="0"/>
              </a:spcBef>
              <a:spcAft>
                <a:spcPts val="0"/>
              </a:spcAft>
              <a:buFont typeface="+mj-lt"/>
              <a:buNone/>
              <a:defRPr/>
            </a:pPr>
            <a:r>
              <a:rPr lang="en-US" altLang="zh-CN" sz="2200" dirty="0">
                <a:latin typeface="微软雅黑" charset="0"/>
                <a:ea typeface="微软雅黑" charset="0"/>
              </a:rPr>
              <a:t>b) </a:t>
            </a:r>
            <a:r>
              <a:rPr lang="zh-CN" altLang="en-IN" sz="2200" dirty="0">
                <a:latin typeface="微软雅黑" charset="0"/>
                <a:ea typeface="微软雅黑" charset="0"/>
              </a:rPr>
              <a:t>政府智慧城市项目财政拨款只能用于建设公益性的基础设施。项目具体执行可以通过合资企业，子公司，或者以公私合作，启钥契约等形式进行</a:t>
            </a:r>
            <a:r>
              <a:rPr lang="en-IN" sz="2200" dirty="0">
                <a:latin typeface="微软雅黑" charset="0"/>
                <a:ea typeface="微软雅黑" charset="0"/>
              </a:rPr>
              <a:t> </a:t>
            </a:r>
            <a:r>
              <a:rPr lang="zh-CN" altLang="en-IN" sz="2200" dirty="0">
                <a:latin typeface="微软雅黑" charset="0"/>
                <a:ea typeface="微软雅黑" charset="0"/>
              </a:rPr>
              <a:t>，要确保与收益契合。</a:t>
            </a:r>
            <a:endParaRPr>
              <a:latin typeface="微软雅黑" charset="0"/>
              <a:ea typeface="微软雅黑"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163" y="1239838"/>
            <a:ext cx="4938712" cy="4137025"/>
          </a:xfrm>
          <a:prstGeom prst="rect">
            <a:avLst/>
          </a:prstGeom>
        </p:spPr>
        <p:txBody>
          <a:bodyPr>
            <a:spAutoFit/>
          </a:bodyPr>
          <a:lstStyle/>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rPr>
              <a:t>市级专门机构根据</a:t>
            </a:r>
            <a:r>
              <a:rPr lang="en-US" altLang="zh-CN" sz="2200" dirty="0">
                <a:latin typeface="微软雅黑" charset="0"/>
                <a:ea typeface="微软雅黑" charset="0"/>
              </a:rPr>
              <a:t>2013</a:t>
            </a:r>
            <a:r>
              <a:rPr lang="zh-CN" altLang="en-US" sz="2200" dirty="0">
                <a:latin typeface="微软雅黑" charset="0"/>
                <a:ea typeface="微软雅黑" charset="0"/>
              </a:rPr>
              <a:t>年修订的《公司法》规定，是一个</a:t>
            </a:r>
            <a:r>
              <a:rPr lang="zh-CN" altLang="en-IN" sz="2200" dirty="0">
                <a:latin typeface="微软雅黑" charset="0"/>
                <a:ea typeface="微软雅黑" charset="0"/>
              </a:rPr>
              <a:t>股份有限公司。邦</a:t>
            </a:r>
            <a:r>
              <a:rPr lang="en-US" altLang="zh-CN" sz="2200" dirty="0">
                <a:latin typeface="微软雅黑" charset="0"/>
                <a:ea typeface="微软雅黑" charset="0"/>
              </a:rPr>
              <a:t>/</a:t>
            </a:r>
            <a:r>
              <a:rPr lang="zh-CN" altLang="en-US" sz="2200" dirty="0">
                <a:latin typeface="微软雅黑" charset="0"/>
                <a:ea typeface="微软雅黑" charset="0"/>
              </a:rPr>
              <a:t>中央直辖区</a:t>
            </a:r>
            <a:r>
              <a:rPr lang="zh-CN" altLang="en-IN" sz="2200" dirty="0">
                <a:latin typeface="微软雅黑" charset="0"/>
                <a:ea typeface="微软雅黑" charset="0"/>
              </a:rPr>
              <a:t>以及城市地方管理局作为发起人持有同等比例</a:t>
            </a:r>
            <a:r>
              <a:rPr lang="zh-CN" altLang="en-US" sz="2200" dirty="0">
                <a:latin typeface="微软雅黑" charset="0"/>
                <a:ea typeface="微软雅黑" charset="0"/>
              </a:rPr>
              <a:t>的股份。</a:t>
            </a:r>
          </a:p>
          <a:p>
            <a:pPr fontAlgn="auto">
              <a:spcBef>
                <a:spcPts val="0"/>
              </a:spcBef>
              <a:spcAft>
                <a:spcPts val="0"/>
              </a:spcAft>
              <a:buFont typeface="Arial" pitchFamily="34" charset="0"/>
              <a:buNone/>
              <a:defRPr/>
            </a:pPr>
            <a:endParaRPr lang="en-IN" sz="2200" dirty="0">
              <a:latin typeface="微软雅黑" charset="0"/>
              <a:ea typeface="微软雅黑" charset="0"/>
            </a:endParaRPr>
          </a:p>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rPr>
              <a:t>私营部门或者金融机构也可以持有该专门机构的股份，但要确保邦</a:t>
            </a:r>
            <a:r>
              <a:rPr lang="en-US" altLang="zh-CN" sz="2200" dirty="0">
                <a:latin typeface="微软雅黑" charset="0"/>
                <a:ea typeface="微软雅黑" charset="0"/>
              </a:rPr>
              <a:t>/</a:t>
            </a:r>
            <a:r>
              <a:rPr lang="zh-CN" altLang="en-US" sz="2200" dirty="0">
                <a:latin typeface="微软雅黑" charset="0"/>
                <a:ea typeface="微软雅黑" charset="0"/>
              </a:rPr>
              <a:t>中央直辖区</a:t>
            </a:r>
            <a:r>
              <a:rPr lang="zh-CN" altLang="en-IN" sz="2200" dirty="0">
                <a:latin typeface="微软雅黑" charset="0"/>
                <a:ea typeface="微软雅黑" charset="0"/>
              </a:rPr>
              <a:t>和城市地方管理局持有同等比例股份</a:t>
            </a:r>
            <a:r>
              <a:rPr lang="zh-CN" altLang="en-US" sz="2200" dirty="0">
                <a:latin typeface="微软雅黑" charset="0"/>
                <a:ea typeface="微软雅黑" charset="0"/>
              </a:rPr>
              <a:t>的持股模式不变，而且这两者持有的总股份要大于</a:t>
            </a:r>
            <a:r>
              <a:rPr lang="en-US" altLang="zh-CN" sz="2200" dirty="0">
                <a:latin typeface="微软雅黑" charset="0"/>
                <a:ea typeface="微软雅黑" charset="0"/>
              </a:rPr>
              <a:t>50%</a:t>
            </a:r>
            <a:r>
              <a:rPr lang="zh-CN" altLang="en-US" sz="2200" dirty="0">
                <a:latin typeface="微软雅黑" charset="0"/>
                <a:ea typeface="微软雅黑" charset="0"/>
              </a:rPr>
              <a:t>，掌控该专门机构。</a:t>
            </a:r>
            <a:endParaRPr lang="en-IN" sz="2200" dirty="0">
              <a:latin typeface="微软雅黑" charset="0"/>
              <a:ea typeface="微软雅黑" charset="0"/>
            </a:endParaRPr>
          </a:p>
        </p:txBody>
      </p:sp>
      <p:sp>
        <p:nvSpPr>
          <p:cNvPr id="2" name="Footer Placeholder 1"/>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
        <p:nvSpPr>
          <p:cNvPr id="3" name="Rectangle 2"/>
          <p:cNvSpPr/>
          <p:nvPr/>
        </p:nvSpPr>
        <p:spPr>
          <a:xfrm>
            <a:off x="6176963" y="1370013"/>
            <a:ext cx="5572125" cy="3468687"/>
          </a:xfrm>
          <a:prstGeom prst="rect">
            <a:avLst/>
          </a:prstGeom>
        </p:spPr>
        <p:txBody>
          <a:bodyPr>
            <a:spAutoFit/>
          </a:bodyPr>
          <a:lstStyle/>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rPr>
              <a:t>该专门机构认缴资本数额保证城市地方管理局至少持有相当于</a:t>
            </a:r>
            <a:r>
              <a:rPr lang="en-US" altLang="zh-CN" sz="2200" dirty="0">
                <a:latin typeface="微软雅黑" charset="0"/>
                <a:ea typeface="微软雅黑" charset="0"/>
              </a:rPr>
              <a:t>10</a:t>
            </a:r>
            <a:r>
              <a:rPr lang="zh-CN" altLang="en-US" sz="2200" dirty="0">
                <a:latin typeface="微软雅黑" charset="0"/>
                <a:ea typeface="微软雅黑" charset="0"/>
              </a:rPr>
              <a:t>亿卢比的股份。根据邦</a:t>
            </a:r>
            <a:r>
              <a:rPr lang="en-US" altLang="zh-CN" sz="2200" dirty="0">
                <a:latin typeface="微软雅黑" charset="0"/>
                <a:ea typeface="微软雅黑" charset="0"/>
              </a:rPr>
              <a:t>/</a:t>
            </a:r>
            <a:r>
              <a:rPr lang="zh-CN" altLang="en-US" sz="2200" dirty="0">
                <a:latin typeface="微软雅黑" charset="0"/>
                <a:ea typeface="微软雅黑" charset="0"/>
              </a:rPr>
              <a:t>中央直辖区的股权出资，该专门机构初始认缴资本为</a:t>
            </a:r>
            <a:r>
              <a:rPr lang="en-US" altLang="zh-CN" sz="2200" dirty="0">
                <a:latin typeface="微软雅黑" charset="0"/>
                <a:ea typeface="微软雅黑" charset="0"/>
              </a:rPr>
              <a:t>20</a:t>
            </a:r>
            <a:r>
              <a:rPr lang="zh-CN" altLang="en-US" sz="2200" dirty="0">
                <a:latin typeface="微软雅黑" charset="0"/>
                <a:ea typeface="微软雅黑" charset="0"/>
              </a:rPr>
              <a:t>亿卢比。鉴于印度政府的股权出资额为</a:t>
            </a:r>
            <a:r>
              <a:rPr lang="en-US" altLang="zh-CN" sz="2200" dirty="0">
                <a:latin typeface="微软雅黑" charset="0"/>
                <a:ea typeface="微软雅黑" charset="0"/>
              </a:rPr>
              <a:t>19</a:t>
            </a:r>
            <a:r>
              <a:rPr lang="zh-CN" altLang="en-US" sz="2200" dirty="0">
                <a:latin typeface="微软雅黑" charset="0"/>
                <a:ea typeface="微软雅黑" charset="0"/>
              </a:rPr>
              <a:t>亿卢比，认缴资本可以提高到</a:t>
            </a:r>
            <a:r>
              <a:rPr lang="en-US" altLang="zh-CN" sz="2200" dirty="0">
                <a:latin typeface="微软雅黑" charset="0"/>
                <a:ea typeface="微软雅黑" charset="0"/>
              </a:rPr>
              <a:t>39.4</a:t>
            </a:r>
            <a:r>
              <a:rPr lang="zh-CN" altLang="en-US" sz="2200" dirty="0">
                <a:latin typeface="微软雅黑" charset="0"/>
                <a:ea typeface="微软雅黑" charset="0"/>
              </a:rPr>
              <a:t>亿卢比，具体由该专门机构自行决定。</a:t>
            </a:r>
          </a:p>
          <a:p>
            <a:pPr fontAlgn="auto">
              <a:spcBef>
                <a:spcPts val="0"/>
              </a:spcBef>
              <a:spcAft>
                <a:spcPts val="0"/>
              </a:spcAft>
              <a:buFont typeface="Arial" pitchFamily="34" charset="0"/>
              <a:buNone/>
              <a:defRPr/>
            </a:pPr>
            <a:endParaRPr lang="en-IN" sz="2200" dirty="0">
              <a:latin typeface="微软雅黑" charset="0"/>
              <a:ea typeface="微软雅黑" charset="0"/>
            </a:endParaRPr>
          </a:p>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rPr>
              <a:t>该专门机构可以聘用项目管理顾问来负责区域项目的设计，开发，管理和执行。</a:t>
            </a:r>
            <a:endParaRPr lang="en-IN" sz="2200" dirty="0">
              <a:latin typeface="微软雅黑" charset="0"/>
              <a:ea typeface="微软雅黑"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p:txBody>
          <a:bodyPr wrap="square" numCol="1" anchorCtr="0" compatLnSpc="1">
            <a:prstTxWarp prst="textNoShape">
              <a:avLst/>
            </a:prstTxWarp>
          </a:bodyPr>
          <a:lstStyle/>
          <a:p>
            <a:r>
              <a:rPr lang="zh-CN" altLang="en-IN" b="1" smtClean="0">
                <a:solidFill>
                  <a:schemeClr val="tx1"/>
                </a:solidFill>
                <a:latin typeface="微软雅黑"/>
                <a:ea typeface="微软雅黑"/>
                <a:cs typeface="微软雅黑"/>
              </a:rPr>
              <a:t>智慧城市项目筹资</a:t>
            </a:r>
            <a:endParaRPr lang="en-IN" b="1" smtClean="0">
              <a:solidFill>
                <a:schemeClr val="tx1"/>
              </a:solidFill>
              <a:latin typeface="微软雅黑"/>
              <a:ea typeface="微软雅黑"/>
              <a:cs typeface="微软雅黑"/>
            </a:endParaRPr>
          </a:p>
        </p:txBody>
      </p:sp>
      <p:sp>
        <p:nvSpPr>
          <p:cNvPr id="3" name="Content Placeholder 2"/>
          <p:cNvSpPr>
            <a:spLocks noGrp="1"/>
          </p:cNvSpPr>
          <p:nvPr>
            <p:ph idx="1"/>
          </p:nvPr>
        </p:nvSpPr>
        <p:spPr>
          <a:xfrm>
            <a:off x="838200" y="1690688"/>
            <a:ext cx="7580313" cy="4351337"/>
          </a:xfrm>
        </p:spPr>
        <p:txBody>
          <a:bodyPr>
            <a:normAutofit lnSpcReduction="20000"/>
          </a:bodyPr>
          <a:lstStyle/>
          <a:p>
            <a:pPr fontAlgn="auto">
              <a:lnSpc>
                <a:spcPct val="110000"/>
              </a:lnSpc>
              <a:spcAft>
                <a:spcPts val="0"/>
              </a:spcAft>
              <a:buFont typeface="Arial" pitchFamily="34" charset="0"/>
              <a:buChar char="•"/>
              <a:defRPr/>
            </a:pPr>
            <a:r>
              <a:rPr lang="zh-CN" altLang="en-IN" sz="2400" dirty="0">
                <a:solidFill>
                  <a:schemeClr val="tx1"/>
                </a:solidFill>
                <a:latin typeface="微软雅黑" charset="0"/>
                <a:ea typeface="微软雅黑" charset="0"/>
              </a:rPr>
              <a:t>智慧城市项目主要是按照中央政府资助项目（</a:t>
            </a:r>
            <a:r>
              <a:rPr lang="en-US" altLang="zh-CN" sz="2400" dirty="0">
                <a:solidFill>
                  <a:schemeClr val="tx1"/>
                </a:solidFill>
                <a:latin typeface="微软雅黑" charset="0"/>
                <a:ea typeface="微软雅黑" charset="0"/>
              </a:rPr>
              <a:t>CSS</a:t>
            </a:r>
            <a:r>
              <a:rPr lang="zh-CN" altLang="en-US" sz="2400" dirty="0">
                <a:solidFill>
                  <a:schemeClr val="tx1"/>
                </a:solidFill>
                <a:latin typeface="微软雅黑" charset="0"/>
                <a:ea typeface="微软雅黑" charset="0"/>
              </a:rPr>
              <a:t>）</a:t>
            </a:r>
            <a:r>
              <a:rPr lang="zh-CN" altLang="en-IN" sz="2400" dirty="0">
                <a:solidFill>
                  <a:schemeClr val="tx1"/>
                </a:solidFill>
                <a:latin typeface="微软雅黑" charset="0"/>
                <a:ea typeface="微软雅黑" charset="0"/>
              </a:rPr>
              <a:t>实施。</a:t>
            </a:r>
          </a:p>
          <a:p>
            <a:pPr marL="0" indent="0" fontAlgn="auto">
              <a:lnSpc>
                <a:spcPct val="110000"/>
              </a:lnSpc>
              <a:spcAft>
                <a:spcPts val="0"/>
              </a:spcAft>
              <a:buFont typeface="Arial" pitchFamily="34" charset="0"/>
              <a:buNone/>
              <a:defRPr/>
            </a:pPr>
            <a:endParaRPr lang="zh-CN" altLang="en-IN" sz="2400" dirty="0">
              <a:solidFill>
                <a:schemeClr val="tx1"/>
              </a:solidFill>
              <a:latin typeface="微软雅黑" charset="0"/>
              <a:ea typeface="微软雅黑" charset="0"/>
            </a:endParaRPr>
          </a:p>
          <a:p>
            <a:pPr fontAlgn="auto">
              <a:lnSpc>
                <a:spcPct val="110000"/>
              </a:lnSpc>
              <a:spcAft>
                <a:spcPts val="0"/>
              </a:spcAft>
              <a:buFont typeface="Arial" pitchFamily="34" charset="0"/>
              <a:buChar char="•"/>
              <a:defRPr/>
            </a:pPr>
            <a:r>
              <a:rPr lang="zh-CN" altLang="en-IN" sz="2400" dirty="0" smtClean="0">
                <a:solidFill>
                  <a:schemeClr val="tx1"/>
                </a:solidFill>
                <a:latin typeface="微软雅黑" charset="0"/>
                <a:ea typeface="微软雅黑" charset="0"/>
              </a:rPr>
              <a:t>中央政府为该项目提供的财政支援最大数额为</a:t>
            </a:r>
            <a:r>
              <a:rPr lang="en-US" altLang="zh-CN" sz="2400" dirty="0" smtClean="0">
                <a:solidFill>
                  <a:schemeClr val="tx1"/>
                </a:solidFill>
                <a:latin typeface="微软雅黑" charset="0"/>
                <a:ea typeface="微软雅黑" charset="0"/>
              </a:rPr>
              <a:t>4800</a:t>
            </a:r>
            <a:r>
              <a:rPr lang="zh-CN" altLang="en-US" sz="2400" dirty="0" smtClean="0">
                <a:solidFill>
                  <a:schemeClr val="tx1"/>
                </a:solidFill>
                <a:latin typeface="微软雅黑" charset="0"/>
                <a:ea typeface="微软雅黑" charset="0"/>
              </a:rPr>
              <a:t>亿卢比，为期</a:t>
            </a:r>
            <a:r>
              <a:rPr lang="en-US" altLang="zh-CN" sz="2400" dirty="0" smtClean="0">
                <a:solidFill>
                  <a:schemeClr val="tx1"/>
                </a:solidFill>
                <a:latin typeface="微软雅黑" charset="0"/>
                <a:ea typeface="微软雅黑" charset="0"/>
              </a:rPr>
              <a:t>5</a:t>
            </a:r>
            <a:r>
              <a:rPr lang="zh-CN" altLang="en-US" sz="2400" dirty="0" smtClean="0">
                <a:solidFill>
                  <a:schemeClr val="tx1"/>
                </a:solidFill>
                <a:latin typeface="微软雅黑" charset="0"/>
                <a:ea typeface="微软雅黑" charset="0"/>
              </a:rPr>
              <a:t>年，也就是每个城市每年</a:t>
            </a:r>
            <a:r>
              <a:rPr lang="en-US" altLang="zh-CN" sz="2400" dirty="0" smtClean="0">
                <a:solidFill>
                  <a:schemeClr val="tx1"/>
                </a:solidFill>
                <a:latin typeface="微软雅黑" charset="0"/>
                <a:ea typeface="微软雅黑" charset="0"/>
              </a:rPr>
              <a:t>10</a:t>
            </a:r>
            <a:r>
              <a:rPr lang="zh-CN" altLang="en-US" sz="2400" dirty="0" smtClean="0">
                <a:solidFill>
                  <a:schemeClr val="tx1"/>
                </a:solidFill>
                <a:latin typeface="微软雅黑" charset="0"/>
                <a:ea typeface="微软雅黑" charset="0"/>
              </a:rPr>
              <a:t>亿卢比。</a:t>
            </a:r>
          </a:p>
          <a:p>
            <a:pPr marL="0" indent="0" fontAlgn="auto">
              <a:lnSpc>
                <a:spcPct val="110000"/>
              </a:lnSpc>
              <a:spcAft>
                <a:spcPts val="0"/>
              </a:spcAft>
              <a:buFont typeface="Arial" pitchFamily="34" charset="0"/>
              <a:buNone/>
              <a:defRPr/>
            </a:pPr>
            <a:r>
              <a:rPr lang="en-IN" sz="2400" dirty="0">
                <a:solidFill>
                  <a:schemeClr val="tx1"/>
                </a:solidFill>
                <a:latin typeface="微软雅黑" charset="0"/>
                <a:ea typeface="微软雅黑" charset="0"/>
              </a:rPr>
              <a:t> </a:t>
            </a:r>
            <a:endParaRPr lang="en-IN" sz="2400" dirty="0" smtClean="0">
              <a:solidFill>
                <a:schemeClr val="tx1"/>
              </a:solidFill>
              <a:latin typeface="微软雅黑" charset="0"/>
              <a:ea typeface="微软雅黑" charset="0"/>
            </a:endParaRPr>
          </a:p>
          <a:p>
            <a:pPr fontAlgn="auto">
              <a:lnSpc>
                <a:spcPct val="120000"/>
              </a:lnSpc>
              <a:spcAft>
                <a:spcPts val="0"/>
              </a:spcAft>
              <a:buFont typeface="Arial" pitchFamily="34" charset="0"/>
              <a:buChar char="•"/>
              <a:defRPr/>
            </a:pPr>
            <a:r>
              <a:rPr lang="zh-CN" altLang="en-IN" sz="2400" dirty="0" smtClean="0">
                <a:solidFill>
                  <a:schemeClr val="tx1"/>
                </a:solidFill>
                <a:latin typeface="微软雅黑" charset="0"/>
                <a:ea typeface="微软雅黑" charset="0"/>
              </a:rPr>
              <a:t>为了与中央政府的财政支援相匹配，邦和城市地方管理局也要拿出等额的财政拨款。因此，政府和城市地方管理局要投资将近</a:t>
            </a:r>
            <a:r>
              <a:rPr lang="en-US" altLang="zh-CN" sz="2400" dirty="0" smtClean="0">
                <a:solidFill>
                  <a:schemeClr val="tx1"/>
                </a:solidFill>
                <a:latin typeface="微软雅黑" charset="0"/>
                <a:ea typeface="微软雅黑" charset="0"/>
              </a:rPr>
              <a:t>1</a:t>
            </a:r>
            <a:r>
              <a:rPr lang="zh-CN" altLang="en-US" sz="2400" dirty="0" smtClean="0">
                <a:solidFill>
                  <a:schemeClr val="tx1"/>
                </a:solidFill>
                <a:latin typeface="微软雅黑" charset="0"/>
                <a:ea typeface="微软雅黑" charset="0"/>
              </a:rPr>
              <a:t>万亿卢比来发展智慧城市。</a:t>
            </a:r>
            <a:endParaRPr lang="en-IN" sz="2400" dirty="0">
              <a:solidFill>
                <a:schemeClr val="tx1"/>
              </a:solidFill>
              <a:latin typeface="微软雅黑" charset="0"/>
              <a:ea typeface="微软雅黑" charset="0"/>
            </a:endParaRPr>
          </a:p>
        </p:txBody>
      </p:sp>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416" y="342852"/>
            <a:ext cx="8776655" cy="6017608"/>
          </a:xfrm>
        </p:spPr>
        <p:txBody>
          <a:bodyPr>
            <a:noAutofit/>
          </a:bodyPr>
          <a:lstStyle/>
          <a:p>
            <a:pPr marL="0" indent="0" fontAlgn="auto">
              <a:spcAft>
                <a:spcPts val="0"/>
              </a:spcAft>
              <a:buFont typeface="Arial" pitchFamily="34" charset="0"/>
              <a:buNone/>
              <a:defRPr/>
            </a:pPr>
            <a:r>
              <a:rPr lang="zh-CN" altLang="en-IN" b="1" dirty="0" smtClean="0">
                <a:solidFill>
                  <a:schemeClr val="tx1"/>
                </a:solidFill>
                <a:latin typeface="微软雅黑" charset="0"/>
                <a:ea typeface="微软雅黑" charset="0"/>
              </a:rPr>
              <a:t>智慧城市项目还可从别处筹资：</a:t>
            </a:r>
            <a:r>
              <a:rPr lang="en-IN" b="1" dirty="0" smtClean="0">
                <a:solidFill>
                  <a:schemeClr val="tx1"/>
                </a:solidFill>
                <a:latin typeface="微软雅黑" charset="0"/>
                <a:ea typeface="微软雅黑" charset="0"/>
              </a:rPr>
              <a:t> </a:t>
            </a:r>
          </a:p>
          <a:p>
            <a:pPr fontAlgn="auto">
              <a:spcAft>
                <a:spcPts val="0"/>
              </a:spcAft>
              <a:buFont typeface="Arial" pitchFamily="34" charset="0"/>
              <a:buChar char="•"/>
              <a:defRPr/>
            </a:pPr>
            <a:r>
              <a:rPr lang="zh-CN" altLang="en-IN" sz="2400" dirty="0" smtClean="0">
                <a:solidFill>
                  <a:schemeClr val="tx1"/>
                </a:solidFill>
                <a:latin typeface="微软雅黑" charset="0"/>
                <a:ea typeface="微软雅黑" charset="0"/>
              </a:rPr>
              <a:t>邦</a:t>
            </a:r>
            <a:r>
              <a:rPr lang="en-US" altLang="zh-CN" sz="2400" dirty="0" smtClean="0">
                <a:solidFill>
                  <a:schemeClr val="tx1"/>
                </a:solidFill>
                <a:latin typeface="微软雅黑" charset="0"/>
                <a:ea typeface="微软雅黑" charset="0"/>
              </a:rPr>
              <a:t>/</a:t>
            </a:r>
            <a:r>
              <a:rPr lang="zh-CN" altLang="en-US" sz="2400" dirty="0" smtClean="0">
                <a:solidFill>
                  <a:schemeClr val="tx1"/>
                </a:solidFill>
                <a:latin typeface="微软雅黑" charset="0"/>
                <a:ea typeface="微软雅黑" charset="0"/>
              </a:rPr>
              <a:t>城市地方管理局可以向用户和收益人征费，收取影响费，土地货币化，借债，放债等方式筹资。</a:t>
            </a:r>
          </a:p>
          <a:p>
            <a:pPr fontAlgn="auto">
              <a:spcAft>
                <a:spcPts val="0"/>
              </a:spcAft>
              <a:buFont typeface="Arial" pitchFamily="34" charset="0"/>
              <a:buChar char="•"/>
              <a:defRPr/>
            </a:pPr>
            <a:r>
              <a:rPr lang="zh-CN" altLang="en-IN" sz="2400" dirty="0">
                <a:solidFill>
                  <a:schemeClr val="tx1"/>
                </a:solidFill>
                <a:latin typeface="微软雅黑" charset="0"/>
                <a:ea typeface="微软雅黑" charset="0"/>
              </a:rPr>
              <a:t>城市地方管理局通过发放经过信用评级的市政债券，以及合作融资机制（Pooled Finance Mechanism）和税收增额融资制度（TIF)筹资。</a:t>
            </a:r>
            <a:endParaRPr lang="en-IN" sz="2400"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400" dirty="0" smtClean="0">
                <a:solidFill>
                  <a:schemeClr val="tx1"/>
                </a:solidFill>
                <a:latin typeface="微软雅黑" charset="0"/>
                <a:ea typeface="微软雅黑" charset="0"/>
              </a:rPr>
              <a:t>中央政府项目比如Swachh Bharat 项目，</a:t>
            </a:r>
            <a:r>
              <a:rPr lang="en-IN" sz="2400" dirty="0">
                <a:solidFill>
                  <a:schemeClr val="tx1"/>
                </a:solidFill>
                <a:latin typeface="微软雅黑" charset="0"/>
                <a:ea typeface="微软雅黑" charset="0"/>
              </a:rPr>
              <a:t>AMRUT</a:t>
            </a:r>
            <a:r>
              <a:rPr lang="zh-CN" altLang="en-IN" sz="2400" dirty="0">
                <a:solidFill>
                  <a:schemeClr val="tx1"/>
                </a:solidFill>
                <a:latin typeface="微软雅黑" charset="0"/>
                <a:ea typeface="微软雅黑" charset="0"/>
              </a:rPr>
              <a:t>项目，国家遗产城市发展保护项目 (HRIDAY)。</a:t>
            </a:r>
          </a:p>
          <a:p>
            <a:pPr fontAlgn="auto">
              <a:spcAft>
                <a:spcPts val="0"/>
              </a:spcAft>
              <a:buFont typeface="Arial" pitchFamily="34" charset="0"/>
              <a:buChar char="•"/>
              <a:defRPr/>
            </a:pPr>
            <a:r>
              <a:rPr lang="zh-CN" altLang="en-IN" sz="2400" dirty="0" smtClean="0">
                <a:solidFill>
                  <a:schemeClr val="tx1"/>
                </a:solidFill>
                <a:latin typeface="微软雅黑" charset="0"/>
                <a:ea typeface="微软雅黑" charset="0"/>
              </a:rPr>
              <a:t>从金融机构借款，包括双边和多边机构，充分利用国内和国外资源。</a:t>
            </a:r>
          </a:p>
          <a:p>
            <a:pPr fontAlgn="auto">
              <a:spcAft>
                <a:spcPts val="0"/>
              </a:spcAft>
              <a:buFont typeface="Arial" pitchFamily="34" charset="0"/>
              <a:buChar char="•"/>
              <a:defRPr/>
            </a:pPr>
            <a:r>
              <a:rPr lang="zh-CN" altLang="en-IN" sz="2400" dirty="0" smtClean="0">
                <a:solidFill>
                  <a:schemeClr val="tx1"/>
                </a:solidFill>
                <a:latin typeface="微软雅黑" charset="0"/>
                <a:ea typeface="微软雅黑" charset="0"/>
              </a:rPr>
              <a:t>邦</a:t>
            </a:r>
            <a:r>
              <a:rPr lang="en-US" altLang="zh-CN" sz="2400" dirty="0" smtClean="0">
                <a:solidFill>
                  <a:schemeClr val="tx1"/>
                </a:solidFill>
                <a:latin typeface="微软雅黑" charset="0"/>
                <a:ea typeface="微软雅黑" charset="0"/>
              </a:rPr>
              <a:t>/</a:t>
            </a:r>
            <a:r>
              <a:rPr lang="zh-CN" altLang="en-US" sz="2400" dirty="0" smtClean="0">
                <a:solidFill>
                  <a:schemeClr val="tx1"/>
                </a:solidFill>
                <a:latin typeface="微软雅黑" charset="0"/>
                <a:ea typeface="微软雅黑" charset="0"/>
              </a:rPr>
              <a:t>中央直辖区也可以申请国家投资和基础设施基金</a:t>
            </a:r>
            <a:r>
              <a:rPr lang="en-IN" sz="2400" dirty="0">
                <a:solidFill>
                  <a:schemeClr val="tx1"/>
                </a:solidFill>
                <a:latin typeface="微软雅黑" charset="0"/>
                <a:ea typeface="微软雅黑" charset="0"/>
              </a:rPr>
              <a:t> (</a:t>
            </a:r>
            <a:r>
              <a:rPr lang="en-IN" sz="2400" dirty="0" smtClean="0">
                <a:solidFill>
                  <a:schemeClr val="tx1"/>
                </a:solidFill>
                <a:latin typeface="微软雅黑" charset="0"/>
                <a:ea typeface="微软雅黑" charset="0"/>
              </a:rPr>
              <a:t>NIIF) </a:t>
            </a:r>
            <a:r>
              <a:rPr lang="en-US" altLang="en-IN" sz="2400" dirty="0" smtClean="0">
                <a:solidFill>
                  <a:schemeClr val="tx1"/>
                </a:solidFill>
                <a:latin typeface="微软雅黑" charset="0"/>
                <a:ea typeface="微软雅黑" charset="0"/>
              </a:rPr>
              <a:t>——</a:t>
            </a:r>
            <a:r>
              <a:rPr lang="zh-CN" altLang="en-IN" sz="2400" dirty="0" smtClean="0">
                <a:solidFill>
                  <a:schemeClr val="tx1"/>
                </a:solidFill>
                <a:latin typeface="微软雅黑" charset="0"/>
                <a:ea typeface="微软雅黑" charset="0"/>
              </a:rPr>
              <a:t>该项基金很可能今年成立。</a:t>
            </a:r>
            <a:endParaRPr lang="en-IN" sz="2400"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400" dirty="0" smtClean="0">
                <a:latin typeface="微软雅黑" charset="0"/>
                <a:ea typeface="微软雅黑" charset="0"/>
                <a:sym typeface="+mn-ea"/>
              </a:rPr>
              <a:t>公私合作中的私营部门。</a:t>
            </a:r>
            <a:endParaRPr lang="en-IN" sz="2400" dirty="0">
              <a:solidFill>
                <a:schemeClr val="tx1"/>
              </a:solidFill>
              <a:latin typeface="微软雅黑" charset="0"/>
              <a:ea typeface="微软雅黑" charset="0"/>
            </a:endParaRPr>
          </a:p>
        </p:txBody>
      </p:sp>
      <p:sp>
        <p:nvSpPr>
          <p:cNvPr id="2" name="Footer Placeholder 1"/>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838200" y="365125"/>
            <a:ext cx="10515600" cy="549275"/>
          </a:xfrm>
        </p:spPr>
        <p:txBody>
          <a:bodyPr wrap="square" numCol="1" anchorCtr="0" compatLnSpc="1">
            <a:prstTxWarp prst="textNoShape">
              <a:avLst/>
            </a:prstTxWarp>
          </a:bodyPr>
          <a:lstStyle/>
          <a:p>
            <a:r>
              <a:rPr lang="zh-CN" altLang="en-IN" sz="4000" b="1" smtClean="0">
                <a:solidFill>
                  <a:schemeClr val="tx1"/>
                </a:solidFill>
                <a:latin typeface="微软雅黑"/>
                <a:ea typeface="微软雅黑"/>
                <a:cs typeface="微软雅黑"/>
              </a:rPr>
              <a:t>资金分配</a:t>
            </a:r>
            <a:endParaRPr lang="en-IN" sz="4000" b="1" smtClean="0">
              <a:solidFill>
                <a:schemeClr val="tx1"/>
              </a:solidFill>
              <a:latin typeface="微软雅黑"/>
              <a:ea typeface="微软雅黑"/>
              <a:cs typeface="微软雅黑"/>
            </a:endParaRPr>
          </a:p>
        </p:txBody>
      </p:sp>
      <p:sp>
        <p:nvSpPr>
          <p:cNvPr id="3" name="Content Placeholder 2"/>
          <p:cNvSpPr>
            <a:spLocks noGrp="1"/>
          </p:cNvSpPr>
          <p:nvPr>
            <p:ph idx="1"/>
          </p:nvPr>
        </p:nvSpPr>
        <p:spPr>
          <a:xfrm>
            <a:off x="952205" y="1089212"/>
            <a:ext cx="8675889" cy="1527096"/>
          </a:xfrm>
        </p:spPr>
        <p:txBody>
          <a:bodyPr>
            <a:normAutofit lnSpcReduction="20000"/>
          </a:bodyPr>
          <a:lstStyle/>
          <a:p>
            <a:pPr fontAlgn="auto">
              <a:spcAft>
                <a:spcPts val="0"/>
              </a:spcAft>
              <a:buFont typeface="Arial" pitchFamily="34" charset="0"/>
              <a:buChar char="•"/>
              <a:defRPr/>
            </a:pPr>
            <a:r>
              <a:rPr lang="zh-CN" altLang="en-IN" sz="2200" dirty="0">
                <a:solidFill>
                  <a:schemeClr val="tx1"/>
                </a:solidFill>
                <a:latin typeface="微软雅黑" charset="0"/>
                <a:ea typeface="微软雅黑" charset="0"/>
              </a:rPr>
              <a:t>拨给资金，</a:t>
            </a:r>
            <a:endParaRPr lang="en-IN" sz="2200" dirty="0" smtClean="0">
              <a:solidFill>
                <a:schemeClr val="tx1"/>
              </a:solidFill>
              <a:latin typeface="微软雅黑" charset="0"/>
              <a:ea typeface="微软雅黑" charset="0"/>
            </a:endParaRPr>
          </a:p>
          <a:p>
            <a:pPr lvl="1" fontAlgn="auto">
              <a:spcAft>
                <a:spcPts val="0"/>
              </a:spcAft>
              <a:buFont typeface="Wingdings" pitchFamily="2" charset="2"/>
              <a:buChar char="Ø"/>
              <a:defRPr/>
            </a:pPr>
            <a:r>
              <a:rPr lang="en-US" altLang="en-IN" sz="2200" dirty="0" smtClean="0">
                <a:solidFill>
                  <a:schemeClr val="tx1"/>
                </a:solidFill>
                <a:latin typeface="微软雅黑" charset="0"/>
                <a:ea typeface="微软雅黑" charset="0"/>
              </a:rPr>
              <a:t>93% </a:t>
            </a:r>
            <a:r>
              <a:rPr lang="zh-CN" altLang="en-US" sz="2200" dirty="0" smtClean="0">
                <a:solidFill>
                  <a:schemeClr val="tx1"/>
                </a:solidFill>
                <a:latin typeface="微软雅黑" charset="0"/>
                <a:ea typeface="微软雅黑" charset="0"/>
              </a:rPr>
              <a:t>用于智慧城市项目</a:t>
            </a:r>
            <a:endParaRPr lang="en-IN" sz="2200" dirty="0" smtClean="0">
              <a:solidFill>
                <a:schemeClr val="tx1"/>
              </a:solidFill>
              <a:latin typeface="微软雅黑" charset="0"/>
              <a:ea typeface="微软雅黑" charset="0"/>
            </a:endParaRPr>
          </a:p>
          <a:p>
            <a:pPr lvl="1" fontAlgn="auto">
              <a:spcAft>
                <a:spcPts val="0"/>
              </a:spcAft>
              <a:buFont typeface="Wingdings" pitchFamily="2" charset="2"/>
              <a:buChar char="Ø"/>
              <a:defRPr/>
            </a:pPr>
            <a:r>
              <a:rPr lang="en-US" altLang="en-IN" sz="2200" dirty="0" smtClean="0">
                <a:solidFill>
                  <a:schemeClr val="tx1"/>
                </a:solidFill>
                <a:latin typeface="微软雅黑" charset="0"/>
                <a:ea typeface="微软雅黑" charset="0"/>
              </a:rPr>
              <a:t>7%</a:t>
            </a:r>
            <a:r>
              <a:rPr lang="zh-CN" altLang="en-US" sz="2200" dirty="0" smtClean="0">
                <a:solidFill>
                  <a:schemeClr val="tx1"/>
                </a:solidFill>
                <a:latin typeface="微软雅黑" charset="0"/>
                <a:ea typeface="微软雅黑" charset="0"/>
              </a:rPr>
              <a:t>用于行政和办公支出，调研，试点研究，能力建设等。</a:t>
            </a:r>
            <a:endParaRPr lang="en-IN" sz="2200" b="1" dirty="0">
              <a:latin typeface="微软雅黑" charset="0"/>
              <a:ea typeface="微软雅黑" charset="0"/>
            </a:endParaRPr>
          </a:p>
        </p:txBody>
      </p:sp>
      <p:sp>
        <p:nvSpPr>
          <p:cNvPr id="38915" name="Content Placeholder 2"/>
          <p:cNvSpPr txBox="1">
            <a:spLocks noChangeArrowheads="1"/>
          </p:cNvSpPr>
          <p:nvPr/>
        </p:nvSpPr>
        <p:spPr bwMode="auto">
          <a:xfrm>
            <a:off x="838200" y="3514725"/>
            <a:ext cx="8789988" cy="3114675"/>
          </a:xfrm>
          <a:prstGeom prst="rect">
            <a:avLst/>
          </a:prstGeom>
          <a:noFill/>
          <a:ln w="9525">
            <a:noFill/>
            <a:miter lim="800000"/>
            <a:headEnd/>
            <a:tailEnd/>
          </a:ln>
        </p:spPr>
        <p:txBody>
          <a:bodyPr/>
          <a:lstStyle/>
          <a:p>
            <a:pPr marL="228600" indent="-228600" defTabSz="914400">
              <a:lnSpc>
                <a:spcPct val="90000"/>
              </a:lnSpc>
              <a:spcBef>
                <a:spcPts val="1000"/>
              </a:spcBef>
              <a:buFont typeface="Arial" charset="0"/>
              <a:buChar char="•"/>
            </a:pPr>
            <a:r>
              <a:rPr lang="zh-CN" altLang="en-IN" sz="2200">
                <a:latin typeface="微软雅黑"/>
                <a:ea typeface="微软雅黑"/>
                <a:cs typeface="微软雅黑"/>
              </a:rPr>
              <a:t>从</a:t>
            </a:r>
            <a:r>
              <a:rPr lang="en-US" altLang="zh-CN" sz="2200">
                <a:latin typeface="微软雅黑"/>
                <a:ea typeface="微软雅黑"/>
                <a:cs typeface="微软雅黑"/>
              </a:rPr>
              <a:t>“</a:t>
            </a:r>
            <a:r>
              <a:rPr lang="zh-CN" altLang="en-US" sz="2200">
                <a:latin typeface="微软雅黑"/>
                <a:ea typeface="微软雅黑"/>
                <a:cs typeface="微软雅黑"/>
              </a:rPr>
              <a:t>城市挑战</a:t>
            </a:r>
            <a:r>
              <a:rPr lang="en-US" altLang="zh-CN" sz="2200">
                <a:latin typeface="微软雅黑"/>
                <a:ea typeface="微软雅黑"/>
                <a:cs typeface="微软雅黑"/>
              </a:rPr>
              <a:t>”</a:t>
            </a:r>
            <a:r>
              <a:rPr lang="zh-CN" altLang="en-IN" sz="2200">
                <a:latin typeface="微软雅黑"/>
                <a:ea typeface="微软雅黑"/>
                <a:cs typeface="微软雅黑"/>
              </a:rPr>
              <a:t>第一阶段脱颖而出的城市会获得一笔</a:t>
            </a:r>
            <a:r>
              <a:rPr lang="en-US" altLang="zh-CN" sz="2200">
                <a:latin typeface="微软雅黑"/>
                <a:ea typeface="微软雅黑"/>
                <a:cs typeface="微软雅黑"/>
              </a:rPr>
              <a:t>2</a:t>
            </a:r>
            <a:r>
              <a:rPr lang="zh-CN" altLang="en-US" sz="2200">
                <a:latin typeface="微软雅黑"/>
                <a:ea typeface="微软雅黑"/>
                <a:cs typeface="微软雅黑"/>
              </a:rPr>
              <a:t>千万卢比的预付款用来筹备智慧城市项目，这笔资金来自市里的行政和办公支出基金。</a:t>
            </a:r>
          </a:p>
          <a:p>
            <a:pPr marL="228600" indent="-228600" defTabSz="914400">
              <a:lnSpc>
                <a:spcPct val="90000"/>
              </a:lnSpc>
              <a:spcBef>
                <a:spcPts val="1000"/>
              </a:spcBef>
              <a:buFont typeface="Arial" charset="0"/>
              <a:buChar char="•"/>
            </a:pPr>
            <a:r>
              <a:rPr lang="zh-CN" altLang="en-IN" sz="2200">
                <a:latin typeface="微软雅黑"/>
                <a:ea typeface="微软雅黑"/>
                <a:cs typeface="微软雅黑"/>
              </a:rPr>
              <a:t>第一年，政府计划拨给每个智慧城市</a:t>
            </a:r>
            <a:r>
              <a:rPr lang="en-US" altLang="zh-CN" sz="2200">
                <a:latin typeface="微软雅黑"/>
                <a:ea typeface="微软雅黑"/>
                <a:cs typeface="微软雅黑"/>
              </a:rPr>
              <a:t>20</a:t>
            </a:r>
            <a:r>
              <a:rPr lang="zh-CN" altLang="en-US" sz="2200">
                <a:latin typeface="微软雅黑"/>
                <a:ea typeface="微软雅黑"/>
                <a:cs typeface="微软雅黑"/>
              </a:rPr>
              <a:t>亿卢比（行政和办公支出预付款），作为高额的原始资金。</a:t>
            </a:r>
          </a:p>
          <a:p>
            <a:pPr marL="228600" indent="-228600" defTabSz="914400">
              <a:lnSpc>
                <a:spcPct val="90000"/>
              </a:lnSpc>
              <a:spcBef>
                <a:spcPts val="1000"/>
              </a:spcBef>
              <a:buFont typeface="Arial" charset="0"/>
              <a:buChar char="•"/>
            </a:pPr>
            <a:r>
              <a:rPr lang="zh-CN" altLang="en-US" sz="2200">
                <a:latin typeface="微软雅黑"/>
                <a:ea typeface="微软雅黑"/>
                <a:cs typeface="微软雅黑"/>
              </a:rPr>
              <a:t>接下来的三年，每年</a:t>
            </a:r>
            <a:r>
              <a:rPr lang="en-US" altLang="zh-CN" sz="2200">
                <a:latin typeface="微软雅黑"/>
                <a:ea typeface="微软雅黑"/>
                <a:cs typeface="微软雅黑"/>
              </a:rPr>
              <a:t>10</a:t>
            </a:r>
            <a:r>
              <a:rPr lang="zh-CN" altLang="en-US" sz="2200">
                <a:latin typeface="微软雅黑"/>
                <a:ea typeface="微软雅黑"/>
                <a:cs typeface="微软雅黑"/>
              </a:rPr>
              <a:t>亿中的</a:t>
            </a:r>
            <a:r>
              <a:rPr lang="en-US" altLang="zh-CN" sz="2200">
                <a:latin typeface="微软雅黑"/>
                <a:ea typeface="微软雅黑"/>
                <a:cs typeface="微软雅黑"/>
              </a:rPr>
              <a:t>9.8</a:t>
            </a:r>
            <a:r>
              <a:rPr lang="zh-CN" altLang="en-US" sz="2200">
                <a:latin typeface="微软雅黑"/>
                <a:ea typeface="微软雅黑"/>
                <a:cs typeface="微软雅黑"/>
              </a:rPr>
              <a:t>亿卢比会直接拨给每个智慧城市。</a:t>
            </a:r>
            <a:endParaRPr lang="en-IN" sz="2200">
              <a:latin typeface="微软雅黑"/>
              <a:ea typeface="微软雅黑"/>
              <a:cs typeface="微软雅黑"/>
            </a:endParaRPr>
          </a:p>
        </p:txBody>
      </p:sp>
      <p:sp>
        <p:nvSpPr>
          <p:cNvPr id="38916" name="Title 1"/>
          <p:cNvSpPr txBox="1">
            <a:spLocks noChangeArrowheads="1"/>
          </p:cNvSpPr>
          <p:nvPr/>
        </p:nvSpPr>
        <p:spPr bwMode="auto">
          <a:xfrm>
            <a:off x="854075" y="2790825"/>
            <a:ext cx="10515600" cy="549275"/>
          </a:xfrm>
          <a:prstGeom prst="rect">
            <a:avLst/>
          </a:prstGeom>
          <a:noFill/>
          <a:ln w="9525">
            <a:noFill/>
            <a:miter lim="800000"/>
            <a:headEnd/>
            <a:tailEnd/>
          </a:ln>
        </p:spPr>
        <p:txBody>
          <a:bodyPr anchor="ctr"/>
          <a:lstStyle/>
          <a:p>
            <a:pPr defTabSz="914400">
              <a:lnSpc>
                <a:spcPct val="90000"/>
              </a:lnSpc>
            </a:pPr>
            <a:r>
              <a:rPr lang="zh-CN" altLang="en-IN" sz="4000" b="1">
                <a:latin typeface="微软雅黑"/>
                <a:ea typeface="微软雅黑"/>
                <a:cs typeface="微软雅黑"/>
              </a:rPr>
              <a:t>资金发放</a:t>
            </a:r>
            <a:endParaRPr lang="en-IN" sz="4000" b="1">
              <a:latin typeface="微软雅黑"/>
              <a:ea typeface="微软雅黑"/>
              <a:cs typeface="微软雅黑"/>
            </a:endParaRPr>
          </a:p>
        </p:txBody>
      </p:sp>
      <p:sp>
        <p:nvSpPr>
          <p:cNvPr id="6" name="Footer Placeholder 5"/>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838200" y="365125"/>
            <a:ext cx="10515600" cy="636588"/>
          </a:xfrm>
        </p:spPr>
        <p:txBody>
          <a:bodyPr wrap="square" numCol="1" anchorCtr="0" compatLnSpc="1">
            <a:prstTxWarp prst="textNoShape">
              <a:avLst/>
            </a:prstTxWarp>
          </a:bodyPr>
          <a:lstStyle/>
          <a:p>
            <a:r>
              <a:rPr lang="zh-CN" altLang="en-IN" sz="4000" b="1" smtClean="0">
                <a:solidFill>
                  <a:schemeClr val="tx1"/>
                </a:solidFill>
                <a:latin typeface="微软雅黑"/>
                <a:ea typeface="微软雅黑"/>
                <a:cs typeface="微软雅黑"/>
              </a:rPr>
              <a:t>资金发放条件</a:t>
            </a:r>
            <a:endParaRPr lang="en-IN" sz="4000" b="1" smtClean="0">
              <a:solidFill>
                <a:schemeClr val="tx1"/>
              </a:solidFill>
              <a:latin typeface="微软雅黑"/>
              <a:ea typeface="微软雅黑"/>
              <a:cs typeface="微软雅黑"/>
            </a:endParaRPr>
          </a:p>
        </p:txBody>
      </p:sp>
      <p:sp>
        <p:nvSpPr>
          <p:cNvPr id="3" name="Content Placeholder 2"/>
          <p:cNvSpPr>
            <a:spLocks noGrp="1"/>
          </p:cNvSpPr>
          <p:nvPr>
            <p:ph idx="1"/>
          </p:nvPr>
        </p:nvSpPr>
        <p:spPr>
          <a:xfrm>
            <a:off x="939800" y="1089025"/>
            <a:ext cx="9051925" cy="5262563"/>
          </a:xfrm>
        </p:spPr>
        <p:txBody>
          <a:bodyPr/>
          <a:lstStyle/>
          <a:p>
            <a:pPr marL="0" indent="0" fontAlgn="auto">
              <a:spcAft>
                <a:spcPts val="0"/>
              </a:spcAft>
              <a:buFont typeface="Arial" pitchFamily="34" charset="0"/>
              <a:buNone/>
              <a:defRPr/>
            </a:pPr>
            <a:r>
              <a:rPr lang="zh-CN" altLang="en-IN" dirty="0" smtClean="0">
                <a:solidFill>
                  <a:schemeClr val="tx1"/>
                </a:solidFill>
                <a:latin typeface="微软雅黑" charset="0"/>
                <a:ea typeface="微软雅黑" charset="0"/>
              </a:rPr>
              <a:t>负责智慧城市项目的专门机构符合以下条件每年才能获得资金支持：</a:t>
            </a:r>
            <a:endParaRPr lang="en-IN"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dirty="0" smtClean="0">
                <a:solidFill>
                  <a:schemeClr val="tx1"/>
                </a:solidFill>
                <a:latin typeface="微软雅黑" charset="0"/>
                <a:ea typeface="微软雅黑" charset="0"/>
              </a:rPr>
              <a:t>每个季度按时向城市发展部提交城市计分卡。</a:t>
            </a:r>
          </a:p>
          <a:p>
            <a:pPr fontAlgn="auto">
              <a:spcAft>
                <a:spcPts val="0"/>
              </a:spcAft>
              <a:buFont typeface="Arial" pitchFamily="34" charset="0"/>
              <a:buChar char="•"/>
              <a:defRPr/>
            </a:pPr>
            <a:r>
              <a:rPr lang="zh-CN" altLang="en-IN" dirty="0" smtClean="0">
                <a:solidFill>
                  <a:schemeClr val="tx1"/>
                </a:solidFill>
                <a:latin typeface="微软雅黑" charset="0"/>
                <a:ea typeface="微软雅黑" charset="0"/>
              </a:rPr>
              <a:t>资金使用凭证和每年的城市计分卡要能体现该市的建设进度以及资金进度。</a:t>
            </a:r>
          </a:p>
          <a:p>
            <a:pPr fontAlgn="auto">
              <a:spcAft>
                <a:spcPts val="0"/>
              </a:spcAft>
              <a:buFont typeface="Arial" pitchFamily="34" charset="0"/>
              <a:buChar char="•"/>
              <a:defRPr/>
            </a:pPr>
            <a:r>
              <a:rPr lang="zh-CN" altLang="en-IN" dirty="0" smtClean="0">
                <a:solidFill>
                  <a:schemeClr val="tx1"/>
                </a:solidFill>
                <a:latin typeface="微软雅黑" charset="0"/>
                <a:ea typeface="微软雅黑" charset="0"/>
              </a:rPr>
              <a:t>按照智慧城市项目指南中的规定，完成项目各个节点的要求。</a:t>
            </a:r>
            <a:endParaRPr lang="en-IN"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dirty="0">
                <a:solidFill>
                  <a:schemeClr val="tx1"/>
                </a:solidFill>
                <a:latin typeface="微软雅黑" charset="0"/>
                <a:ea typeface="微软雅黑" charset="0"/>
              </a:rPr>
              <a:t>该专门机构应为符合项目指南和组织章程，功能完备的组织。</a:t>
            </a:r>
          </a:p>
        </p:txBody>
      </p:sp>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112713" y="0"/>
            <a:ext cx="10515600" cy="858838"/>
          </a:xfrm>
        </p:spPr>
        <p:txBody>
          <a:bodyPr wrap="square" numCol="1" anchorCtr="0" compatLnSpc="1">
            <a:prstTxWarp prst="textNoShape">
              <a:avLst/>
            </a:prstTxWarp>
          </a:bodyPr>
          <a:lstStyle/>
          <a:p>
            <a:r>
              <a:rPr lang="zh-CN" altLang="en-IN" sz="4000" b="1" smtClean="0">
                <a:solidFill>
                  <a:schemeClr val="tx1"/>
                </a:solidFill>
                <a:latin typeface="微软雅黑"/>
                <a:ea typeface="微软雅黑"/>
                <a:cs typeface="微软雅黑"/>
              </a:rPr>
              <a:t>项目监控</a:t>
            </a:r>
            <a:endParaRPr lang="en-IN" sz="4000" b="1" smtClean="0">
              <a:solidFill>
                <a:schemeClr val="tx1"/>
              </a:solidFill>
              <a:latin typeface="微软雅黑"/>
              <a:ea typeface="微软雅黑"/>
              <a:cs typeface="微软雅黑"/>
            </a:endParaRPr>
          </a:p>
        </p:txBody>
      </p:sp>
      <p:sp>
        <p:nvSpPr>
          <p:cNvPr id="3" name="Content Placeholder 2"/>
          <p:cNvSpPr>
            <a:spLocks noGrp="1"/>
          </p:cNvSpPr>
          <p:nvPr>
            <p:ph idx="1"/>
          </p:nvPr>
        </p:nvSpPr>
        <p:spPr>
          <a:xfrm>
            <a:off x="246530" y="858557"/>
            <a:ext cx="6208059" cy="4351338"/>
          </a:xfrm>
        </p:spPr>
        <p:txBody>
          <a:bodyPr>
            <a:noAutofit/>
          </a:bodyPr>
          <a:lstStyle/>
          <a:p>
            <a:pPr marL="0" indent="0" fontAlgn="auto">
              <a:lnSpc>
                <a:spcPct val="110000"/>
              </a:lnSpc>
              <a:spcBef>
                <a:spcPts val="0"/>
              </a:spcBef>
              <a:spcAft>
                <a:spcPts val="0"/>
              </a:spcAft>
              <a:buFont typeface="Arial" pitchFamily="34" charset="0"/>
              <a:buNone/>
              <a:defRPr/>
            </a:pPr>
            <a:r>
              <a:rPr lang="zh-CN" altLang="en-IN" sz="2200" b="1" u="sng" dirty="0" smtClean="0">
                <a:solidFill>
                  <a:schemeClr val="tx1"/>
                </a:solidFill>
                <a:latin typeface="微软雅黑" charset="0"/>
                <a:ea typeface="微软雅黑" charset="0"/>
              </a:rPr>
              <a:t>国家层面</a:t>
            </a:r>
            <a:r>
              <a:rPr lang="en-US" altLang="zh-CN" sz="2200" b="1" u="sng" dirty="0" smtClean="0">
                <a:solidFill>
                  <a:schemeClr val="tx1"/>
                </a:solidFill>
                <a:latin typeface="微软雅黑" charset="0"/>
                <a:ea typeface="微软雅黑" charset="0"/>
              </a:rPr>
              <a:t>:  </a:t>
            </a:r>
            <a:r>
              <a:rPr lang="zh-CN" altLang="en-IN" sz="2200" dirty="0" smtClean="0">
                <a:solidFill>
                  <a:schemeClr val="tx1"/>
                </a:solidFill>
                <a:latin typeface="微软雅黑" charset="0"/>
                <a:ea typeface="微软雅黑" charset="0"/>
              </a:rPr>
              <a:t>两层——最高委员会（</a:t>
            </a:r>
            <a:r>
              <a:rPr lang="en-IN" sz="2200" dirty="0" smtClean="0">
                <a:solidFill>
                  <a:schemeClr val="tx1"/>
                </a:solidFill>
                <a:latin typeface="微软雅黑" charset="0"/>
                <a:ea typeface="微软雅黑" charset="0"/>
              </a:rPr>
              <a:t>Apex Committee)</a:t>
            </a:r>
            <a:r>
              <a:rPr lang="zh-CN" altLang="en-IN" sz="2200" dirty="0" smtClean="0">
                <a:solidFill>
                  <a:schemeClr val="tx1"/>
                </a:solidFill>
                <a:latin typeface="微软雅黑" charset="0"/>
                <a:ea typeface="微软雅黑" charset="0"/>
              </a:rPr>
              <a:t>和国家项目理事会（</a:t>
            </a:r>
            <a:r>
              <a:rPr lang="en-IN" sz="2200" dirty="0" smtClean="0">
                <a:solidFill>
                  <a:schemeClr val="tx1"/>
                </a:solidFill>
                <a:latin typeface="微软雅黑" charset="0"/>
                <a:ea typeface="微软雅黑" charset="0"/>
              </a:rPr>
              <a:t>National Mission Directorate</a:t>
            </a:r>
            <a:r>
              <a:rPr lang="zh-CN" altLang="en-IN" sz="2200" dirty="0" smtClean="0">
                <a:solidFill>
                  <a:schemeClr val="tx1"/>
                </a:solidFill>
                <a:latin typeface="微软雅黑" charset="0"/>
                <a:ea typeface="微软雅黑" charset="0"/>
              </a:rPr>
              <a:t>）</a:t>
            </a:r>
          </a:p>
          <a:p>
            <a:pPr marL="0" indent="0" fontAlgn="auto">
              <a:lnSpc>
                <a:spcPct val="110000"/>
              </a:lnSpc>
              <a:spcBef>
                <a:spcPts val="0"/>
              </a:spcBef>
              <a:spcAft>
                <a:spcPts val="0"/>
              </a:spcAft>
              <a:buFont typeface="Arial" pitchFamily="34" charset="0"/>
              <a:buNone/>
              <a:defRPr/>
            </a:pPr>
            <a:endParaRPr lang="en-IN" sz="2200" dirty="0" smtClean="0">
              <a:solidFill>
                <a:schemeClr val="tx1"/>
              </a:solidFill>
              <a:latin typeface="微软雅黑" charset="0"/>
              <a:ea typeface="微软雅黑" charset="0"/>
            </a:endParaRPr>
          </a:p>
          <a:p>
            <a:pPr marL="0" indent="0" fontAlgn="auto">
              <a:lnSpc>
                <a:spcPct val="110000"/>
              </a:lnSpc>
              <a:spcBef>
                <a:spcPts val="0"/>
              </a:spcBef>
              <a:spcAft>
                <a:spcPts val="0"/>
              </a:spcAft>
              <a:buFont typeface="Arial" pitchFamily="34" charset="0"/>
              <a:buNone/>
              <a:defRPr/>
            </a:pPr>
            <a:r>
              <a:rPr lang="zh-CN" altLang="en-IN" sz="2200" b="1" i="1" dirty="0">
                <a:solidFill>
                  <a:schemeClr val="tx1"/>
                </a:solidFill>
                <a:latin typeface="微软雅黑" charset="0"/>
                <a:ea typeface="微软雅黑" charset="0"/>
              </a:rPr>
              <a:t>最高委员会</a:t>
            </a:r>
            <a:r>
              <a:rPr lang="en-IN" sz="2200" b="1" i="1" dirty="0">
                <a:solidFill>
                  <a:schemeClr val="tx1"/>
                </a:solidFill>
                <a:latin typeface="微软雅黑" charset="0"/>
                <a:ea typeface="微软雅黑" charset="0"/>
              </a:rPr>
              <a:t> (AC</a:t>
            </a:r>
            <a:r>
              <a:rPr lang="en-IN" sz="2200" b="1" i="1" dirty="0" smtClean="0">
                <a:solidFill>
                  <a:schemeClr val="tx1"/>
                </a:solidFill>
                <a:latin typeface="微软雅黑" charset="0"/>
                <a:ea typeface="微软雅黑" charset="0"/>
              </a:rPr>
              <a:t>)</a:t>
            </a:r>
          </a:p>
          <a:p>
            <a:pPr fontAlgn="auto">
              <a:lnSpc>
                <a:spcPct val="110000"/>
              </a:lnSpc>
              <a:spcBef>
                <a:spcPts val="0"/>
              </a:spcBef>
              <a:spcAft>
                <a:spcPts val="0"/>
              </a:spcAft>
              <a:buFont typeface="Arial" pitchFamily="34" charset="0"/>
              <a:buChar char="•"/>
              <a:defRPr/>
            </a:pPr>
            <a:r>
              <a:rPr lang="zh-CN" altLang="en-IN" sz="2200" dirty="0" smtClean="0">
                <a:solidFill>
                  <a:schemeClr val="tx1"/>
                </a:solidFill>
                <a:latin typeface="微软雅黑" charset="0"/>
                <a:ea typeface="微软雅黑" charset="0"/>
              </a:rPr>
              <a:t>由城市发展部秘书领导，陆续会有相关部门和机构的代表加入。</a:t>
            </a:r>
          </a:p>
          <a:p>
            <a:pPr fontAlgn="auto">
              <a:lnSpc>
                <a:spcPct val="110000"/>
              </a:lnSpc>
              <a:spcBef>
                <a:spcPts val="0"/>
              </a:spcBef>
              <a:spcAft>
                <a:spcPts val="0"/>
              </a:spcAft>
              <a:buFont typeface="Arial" pitchFamily="34" charset="0"/>
              <a:buChar char="•"/>
              <a:defRPr/>
            </a:pPr>
            <a:r>
              <a:rPr lang="zh-CN" altLang="en-IN" sz="2200" dirty="0" smtClean="0">
                <a:solidFill>
                  <a:schemeClr val="tx1"/>
                </a:solidFill>
                <a:latin typeface="微软雅黑" charset="0"/>
                <a:ea typeface="微软雅黑" charset="0"/>
              </a:rPr>
              <a:t>最高委员会定期开会。</a:t>
            </a:r>
            <a:endParaRPr lang="en-IN" sz="2200" dirty="0" smtClean="0">
              <a:solidFill>
                <a:schemeClr val="tx1"/>
              </a:solidFill>
              <a:latin typeface="微软雅黑" charset="0"/>
              <a:ea typeface="微软雅黑" charset="0"/>
            </a:endParaRPr>
          </a:p>
          <a:p>
            <a:pPr fontAlgn="auto">
              <a:lnSpc>
                <a:spcPct val="110000"/>
              </a:lnSpc>
              <a:spcBef>
                <a:spcPts val="0"/>
              </a:spcBef>
              <a:spcAft>
                <a:spcPts val="0"/>
              </a:spcAft>
              <a:buFont typeface="Arial" pitchFamily="34" charset="0"/>
              <a:buChar char="•"/>
              <a:defRPr/>
            </a:pPr>
            <a:r>
              <a:rPr lang="zh-CN" altLang="en-IN" sz="2200" dirty="0" smtClean="0">
                <a:solidFill>
                  <a:schemeClr val="tx1"/>
                </a:solidFill>
                <a:latin typeface="微软雅黑" charset="0"/>
                <a:ea typeface="微软雅黑" charset="0"/>
              </a:rPr>
              <a:t>代表：联合国人居署，世界银行，印度高级计算发展中心（</a:t>
            </a:r>
            <a:r>
              <a:rPr lang="en-US" altLang="zh-CN" sz="2200" dirty="0" smtClean="0">
                <a:solidFill>
                  <a:schemeClr val="tx1"/>
                </a:solidFill>
                <a:latin typeface="微软雅黑" charset="0"/>
                <a:ea typeface="微软雅黑" charset="0"/>
              </a:rPr>
              <a:t>C-DAC</a:t>
            </a:r>
            <a:r>
              <a:rPr lang="zh-CN" altLang="en-US" sz="2200" dirty="0" smtClean="0">
                <a:solidFill>
                  <a:schemeClr val="tx1"/>
                </a:solidFill>
                <a:latin typeface="微软雅黑" charset="0"/>
                <a:ea typeface="微软雅黑" charset="0"/>
              </a:rPr>
              <a:t>）</a:t>
            </a:r>
            <a:r>
              <a:rPr lang="zh-CN" altLang="en-IN" sz="2200" dirty="0" smtClean="0">
                <a:solidFill>
                  <a:schemeClr val="tx1"/>
                </a:solidFill>
                <a:latin typeface="微软雅黑" charset="0"/>
                <a:ea typeface="微软雅黑" charset="0"/>
              </a:rPr>
              <a:t>，印度智慧城市中心 （</a:t>
            </a:r>
            <a:r>
              <a:rPr lang="en-US" altLang="zh-CN" sz="2200" dirty="0" smtClean="0">
                <a:solidFill>
                  <a:schemeClr val="tx1"/>
                </a:solidFill>
                <a:latin typeface="微软雅黑" charset="0"/>
                <a:ea typeface="微软雅黑" charset="0"/>
              </a:rPr>
              <a:t>CSC</a:t>
            </a:r>
            <a:r>
              <a:rPr lang="zh-CN" altLang="en-US" sz="2200" dirty="0" smtClean="0">
                <a:solidFill>
                  <a:schemeClr val="tx1"/>
                </a:solidFill>
                <a:latin typeface="微软雅黑" charset="0"/>
                <a:ea typeface="微软雅黑" charset="0"/>
              </a:rPr>
              <a:t>），班加罗尔以及其他双边或多边机构；经过委员会主席批准，也可以邀请</a:t>
            </a:r>
            <a:r>
              <a:rPr lang="zh-CN" altLang="en-US" sz="2200" dirty="0" smtClean="0">
                <a:solidFill>
                  <a:schemeClr val="tx1"/>
                </a:solidFill>
                <a:latin typeface="微软雅黑" charset="0"/>
                <a:ea typeface="微软雅黑" charset="0"/>
                <a:sym typeface="+mn-ea"/>
              </a:rPr>
              <a:t>城市规划方面的专家加入。</a:t>
            </a:r>
            <a:endParaRPr>
              <a:latin typeface="微软雅黑" charset="0"/>
              <a:ea typeface="微软雅黑" charset="0"/>
            </a:endParaRPr>
          </a:p>
        </p:txBody>
      </p:sp>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
        <p:nvSpPr>
          <p:cNvPr id="5" name="Content Placeholder 2"/>
          <p:cNvSpPr txBox="1"/>
          <p:nvPr/>
        </p:nvSpPr>
        <p:spPr>
          <a:xfrm>
            <a:off x="6589713" y="785813"/>
            <a:ext cx="5068887" cy="56419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zh-CN" altLang="en-IN" sz="2200" b="1" dirty="0" smtClean="0">
                <a:solidFill>
                  <a:schemeClr val="tx1"/>
                </a:solidFill>
                <a:latin typeface="微软雅黑" charset="0"/>
                <a:ea typeface="微软雅黑" charset="0"/>
              </a:rPr>
              <a:t>最高委员会的职责</a:t>
            </a:r>
            <a:endParaRPr lang="en-IN" sz="2200" b="1" i="1" dirty="0" smtClean="0">
              <a:solidFill>
                <a:schemeClr val="tx1"/>
              </a:solidFill>
              <a:latin typeface="微软雅黑" charset="0"/>
              <a:ea typeface="微软雅黑" charset="0"/>
            </a:endParaRPr>
          </a:p>
          <a:p>
            <a:pPr fontAlgn="auto">
              <a:spcAft>
                <a:spcPts val="0"/>
              </a:spcAft>
              <a:defRPr/>
            </a:pPr>
            <a:r>
              <a:rPr lang="zh-CN" altLang="en-IN" sz="2200" dirty="0" smtClean="0">
                <a:solidFill>
                  <a:schemeClr val="tx1"/>
                </a:solidFill>
                <a:latin typeface="微软雅黑" charset="0"/>
                <a:ea typeface="微软雅黑" charset="0"/>
              </a:rPr>
              <a:t>对邦政府提交的在第一阶段竞争中获胜的城市名单进行审查。</a:t>
            </a:r>
          </a:p>
          <a:p>
            <a:pPr fontAlgn="auto">
              <a:spcAft>
                <a:spcPts val="0"/>
              </a:spcAft>
              <a:defRPr/>
            </a:pPr>
            <a:r>
              <a:rPr lang="zh-CN" altLang="en-IN" sz="2200" dirty="0" smtClean="0">
                <a:solidFill>
                  <a:schemeClr val="tx1"/>
                </a:solidFill>
                <a:latin typeface="微软雅黑" charset="0"/>
                <a:ea typeface="微软雅黑" charset="0"/>
              </a:rPr>
              <a:t>对第二阶段竞争中被专家评议小组选中的项目建议书进行审查。</a:t>
            </a:r>
          </a:p>
          <a:p>
            <a:pPr fontAlgn="auto">
              <a:spcAft>
                <a:spcPts val="0"/>
              </a:spcAft>
              <a:defRPr/>
            </a:pPr>
            <a:r>
              <a:rPr lang="zh-CN" altLang="en-IN" sz="2200" dirty="0" smtClean="0">
                <a:solidFill>
                  <a:schemeClr val="tx1"/>
                </a:solidFill>
                <a:latin typeface="微软雅黑" charset="0"/>
                <a:ea typeface="微软雅黑" charset="0"/>
              </a:rPr>
              <a:t>审批建议书，监控项目进程，根据项目进程发放资金。</a:t>
            </a:r>
          </a:p>
          <a:p>
            <a:pPr fontAlgn="auto">
              <a:spcAft>
                <a:spcPts val="0"/>
              </a:spcAft>
              <a:defRPr/>
            </a:pPr>
            <a:r>
              <a:rPr lang="zh-CN" altLang="en-IN" sz="2200" dirty="0" smtClean="0">
                <a:solidFill>
                  <a:schemeClr val="tx1"/>
                </a:solidFill>
                <a:latin typeface="微软雅黑" charset="0"/>
                <a:ea typeface="微软雅黑" charset="0"/>
              </a:rPr>
              <a:t>在项目中期或必要时，纠正项目实施中不合理的措施和手段。</a:t>
            </a:r>
          </a:p>
          <a:p>
            <a:pPr fontAlgn="auto">
              <a:spcAft>
                <a:spcPts val="0"/>
              </a:spcAft>
              <a:defRPr/>
            </a:pPr>
            <a:r>
              <a:rPr lang="zh-CN" altLang="en-IN" sz="2200" dirty="0" smtClean="0">
                <a:solidFill>
                  <a:schemeClr val="tx1"/>
                </a:solidFill>
                <a:latin typeface="微软雅黑" charset="0"/>
                <a:ea typeface="微软雅黑" charset="0"/>
              </a:rPr>
              <a:t>每季度对项目活动进行审查。</a:t>
            </a:r>
            <a:endParaRPr lang="en-IN" sz="2200" dirty="0">
              <a:solidFill>
                <a:schemeClr val="tx1"/>
              </a:solidFill>
              <a:latin typeface="微软雅黑" charset="0"/>
              <a:ea typeface="微软雅黑"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160338" y="107950"/>
            <a:ext cx="7302500" cy="1036638"/>
          </a:xfrm>
        </p:spPr>
        <p:txBody>
          <a:bodyPr wrap="square" numCol="1" anchorCtr="0" compatLnSpc="1">
            <a:prstTxWarp prst="textNoShape">
              <a:avLst/>
            </a:prstTxWarp>
          </a:bodyPr>
          <a:lstStyle/>
          <a:p>
            <a:r>
              <a:rPr lang="zh-CN" altLang="en-IN" sz="4800" b="1" smtClean="0">
                <a:solidFill>
                  <a:schemeClr val="tx1"/>
                </a:solidFill>
                <a:latin typeface="微软雅黑"/>
                <a:ea typeface="微软雅黑"/>
                <a:cs typeface="微软雅黑"/>
              </a:rPr>
              <a:t>城镇化的挑战</a:t>
            </a:r>
          </a:p>
        </p:txBody>
      </p:sp>
      <p:sp>
        <p:nvSpPr>
          <p:cNvPr id="3" name="Content Placeholder 2"/>
          <p:cNvSpPr>
            <a:spLocks noGrp="1"/>
          </p:cNvSpPr>
          <p:nvPr>
            <p:ph idx="1"/>
          </p:nvPr>
        </p:nvSpPr>
        <p:spPr>
          <a:xfrm>
            <a:off x="374650" y="1212850"/>
            <a:ext cx="7370763" cy="4421188"/>
          </a:xfrm>
        </p:spPr>
        <p:txBody>
          <a:bodyPr>
            <a:noAutofit/>
          </a:bodyPr>
          <a:lstStyle/>
          <a:p>
            <a:pPr fontAlgn="auto">
              <a:spcBef>
                <a:spcPts val="0"/>
              </a:spcBef>
              <a:spcAft>
                <a:spcPts val="0"/>
              </a:spcAft>
              <a:buFont typeface="Arial" pitchFamily="34" charset="0"/>
              <a:buChar char="•"/>
              <a:defRPr/>
            </a:pPr>
            <a:r>
              <a:rPr lang="en-IN" sz="2200" dirty="0" smtClean="0">
                <a:solidFill>
                  <a:schemeClr val="tx1"/>
                </a:solidFill>
                <a:latin typeface="微软雅黑" charset="0"/>
                <a:ea typeface="微软雅黑" charset="0"/>
              </a:rPr>
              <a:t>31</a:t>
            </a:r>
            <a:r>
              <a:rPr lang="en-IN" sz="2200" dirty="0">
                <a:solidFill>
                  <a:schemeClr val="tx1"/>
                </a:solidFill>
                <a:latin typeface="微软雅黑" charset="0"/>
                <a:ea typeface="微软雅黑" charset="0"/>
              </a:rPr>
              <a:t>% </a:t>
            </a:r>
            <a:r>
              <a:rPr lang="zh-CN" altLang="en-IN" sz="2200" dirty="0">
                <a:solidFill>
                  <a:schemeClr val="tx1"/>
                </a:solidFill>
                <a:latin typeface="微软雅黑" charset="0"/>
                <a:ea typeface="微软雅黑" charset="0"/>
              </a:rPr>
              <a:t>的印度人口生活在城市</a:t>
            </a:r>
            <a:r>
              <a:rPr lang="en-US" altLang="zh-CN" sz="2200" dirty="0">
                <a:solidFill>
                  <a:schemeClr val="tx1"/>
                </a:solidFill>
                <a:latin typeface="微软雅黑" charset="0"/>
                <a:ea typeface="微软雅黑" charset="0"/>
              </a:rPr>
              <a:t>——</a:t>
            </a:r>
            <a:r>
              <a:rPr lang="zh-CN" altLang="en-US" sz="2200" dirty="0">
                <a:solidFill>
                  <a:schemeClr val="tx1"/>
                </a:solidFill>
                <a:latin typeface="微软雅黑" charset="0"/>
                <a:ea typeface="微软雅黑" charset="0"/>
              </a:rPr>
              <a:t>贡献了</a:t>
            </a:r>
            <a:r>
              <a:rPr lang="en-US" altLang="zh-CN" sz="2200" dirty="0">
                <a:solidFill>
                  <a:schemeClr val="tx1"/>
                </a:solidFill>
                <a:latin typeface="微软雅黑" charset="0"/>
                <a:ea typeface="微软雅黑" charset="0"/>
              </a:rPr>
              <a:t>63%</a:t>
            </a:r>
            <a:r>
              <a:rPr lang="zh-CN" altLang="en-US" sz="2200" dirty="0">
                <a:solidFill>
                  <a:schemeClr val="tx1"/>
                </a:solidFill>
                <a:latin typeface="微软雅黑" charset="0"/>
                <a:ea typeface="微软雅黑" charset="0"/>
              </a:rPr>
              <a:t>的国内生产总值（印度人口普查数据，</a:t>
            </a:r>
            <a:r>
              <a:rPr lang="en-US" altLang="zh-CN" sz="2200" dirty="0">
                <a:solidFill>
                  <a:schemeClr val="tx1"/>
                </a:solidFill>
                <a:latin typeface="微软雅黑" charset="0"/>
                <a:ea typeface="微软雅黑" charset="0"/>
                <a:sym typeface="+mn-ea"/>
              </a:rPr>
              <a:t>2011</a:t>
            </a:r>
            <a:r>
              <a:rPr lang="zh-CN" altLang="en-US" sz="2200" dirty="0">
                <a:solidFill>
                  <a:schemeClr val="tx1"/>
                </a:solidFill>
                <a:latin typeface="微软雅黑" charset="0"/>
                <a:ea typeface="微软雅黑" charset="0"/>
                <a:sym typeface="+mn-ea"/>
              </a:rPr>
              <a:t>年</a:t>
            </a:r>
            <a:r>
              <a:rPr lang="zh-CN" altLang="en-US" sz="2200" dirty="0">
                <a:solidFill>
                  <a:schemeClr val="tx1"/>
                </a:solidFill>
                <a:latin typeface="微软雅黑" charset="0"/>
                <a:ea typeface="微软雅黑" charset="0"/>
              </a:rPr>
              <a:t>）。</a:t>
            </a:r>
            <a:endParaRPr lang="en-IN" sz="2200" dirty="0" smtClean="0">
              <a:solidFill>
                <a:schemeClr val="tx1"/>
              </a:solidFill>
              <a:latin typeface="微软雅黑" charset="0"/>
              <a:ea typeface="微软雅黑" charset="0"/>
            </a:endParaRPr>
          </a:p>
          <a:p>
            <a:pPr fontAlgn="auto">
              <a:spcBef>
                <a:spcPts val="0"/>
              </a:spcBef>
              <a:spcAft>
                <a:spcPts val="0"/>
              </a:spcAft>
              <a:buFont typeface="Arial" pitchFamily="34" charset="0"/>
              <a:buChar char="•"/>
              <a:defRPr/>
            </a:pPr>
            <a:endParaRPr lang="en-IN" sz="2200" dirty="0" smtClean="0">
              <a:solidFill>
                <a:schemeClr val="tx1"/>
              </a:solidFill>
              <a:latin typeface="微软雅黑" charset="0"/>
              <a:ea typeface="微软雅黑" charset="0"/>
            </a:endParaRPr>
          </a:p>
          <a:p>
            <a:pPr fontAlgn="auto">
              <a:spcBef>
                <a:spcPts val="0"/>
              </a:spcBef>
              <a:spcAft>
                <a:spcPts val="0"/>
              </a:spcAft>
              <a:buFont typeface="Arial" pitchFamily="34" charset="0"/>
              <a:buChar char="•"/>
              <a:defRPr/>
            </a:pPr>
            <a:r>
              <a:rPr lang="zh-CN" altLang="en-IN" sz="2200" dirty="0" smtClean="0">
                <a:solidFill>
                  <a:schemeClr val="tx1"/>
                </a:solidFill>
                <a:latin typeface="微软雅黑" charset="0"/>
                <a:ea typeface="微软雅黑" charset="0"/>
              </a:rPr>
              <a:t>预计到</a:t>
            </a:r>
            <a:r>
              <a:rPr lang="en-US" altLang="zh-CN" sz="2200" dirty="0" smtClean="0">
                <a:solidFill>
                  <a:schemeClr val="tx1"/>
                </a:solidFill>
                <a:latin typeface="微软雅黑" charset="0"/>
                <a:ea typeface="微软雅黑" charset="0"/>
              </a:rPr>
              <a:t>2030</a:t>
            </a:r>
            <a:r>
              <a:rPr lang="zh-CN" altLang="en-US" sz="2200" dirty="0" smtClean="0">
                <a:solidFill>
                  <a:schemeClr val="tx1"/>
                </a:solidFill>
                <a:latin typeface="微软雅黑" charset="0"/>
                <a:ea typeface="微软雅黑" charset="0"/>
              </a:rPr>
              <a:t>年，印度城市人口比例将会达到</a:t>
            </a:r>
            <a:r>
              <a:rPr lang="en-US" altLang="zh-CN" sz="2200" dirty="0" smtClean="0">
                <a:solidFill>
                  <a:schemeClr val="tx1"/>
                </a:solidFill>
                <a:latin typeface="微软雅黑" charset="0"/>
                <a:ea typeface="微软雅黑" charset="0"/>
              </a:rPr>
              <a:t>40%</a:t>
            </a:r>
            <a:r>
              <a:rPr lang="zh-CN" altLang="en-US" sz="2200" dirty="0" smtClean="0">
                <a:solidFill>
                  <a:schemeClr val="tx1"/>
                </a:solidFill>
                <a:latin typeface="微软雅黑" charset="0"/>
                <a:ea typeface="微软雅黑" charset="0"/>
              </a:rPr>
              <a:t>，贡献</a:t>
            </a:r>
            <a:r>
              <a:rPr lang="en-US" altLang="zh-CN" sz="2200" dirty="0" smtClean="0">
                <a:solidFill>
                  <a:schemeClr val="tx1"/>
                </a:solidFill>
                <a:latin typeface="微软雅黑" charset="0"/>
                <a:ea typeface="微软雅黑" charset="0"/>
              </a:rPr>
              <a:t>75%</a:t>
            </a:r>
            <a:r>
              <a:rPr lang="zh-CN" altLang="en-US" sz="2200" dirty="0" smtClean="0">
                <a:solidFill>
                  <a:schemeClr val="tx1"/>
                </a:solidFill>
                <a:latin typeface="微软雅黑" charset="0"/>
                <a:ea typeface="微软雅黑" charset="0"/>
              </a:rPr>
              <a:t>的国内生产总值。</a:t>
            </a:r>
            <a:endParaRPr lang="en-IN" sz="2200" dirty="0" smtClean="0">
              <a:solidFill>
                <a:schemeClr val="tx1"/>
              </a:solidFill>
              <a:latin typeface="微软雅黑" charset="0"/>
              <a:ea typeface="微软雅黑" charset="0"/>
            </a:endParaRPr>
          </a:p>
          <a:p>
            <a:pPr fontAlgn="auto">
              <a:spcBef>
                <a:spcPts val="0"/>
              </a:spcBef>
              <a:spcAft>
                <a:spcPts val="0"/>
              </a:spcAft>
              <a:buFont typeface="Arial" pitchFamily="34" charset="0"/>
              <a:buChar char="•"/>
              <a:defRPr/>
            </a:pPr>
            <a:endParaRPr lang="en-IN" sz="2200" dirty="0" smtClean="0">
              <a:solidFill>
                <a:schemeClr val="tx1"/>
              </a:solidFill>
              <a:latin typeface="微软雅黑" charset="0"/>
              <a:ea typeface="微软雅黑" charset="0"/>
            </a:endParaRPr>
          </a:p>
          <a:p>
            <a:pPr fontAlgn="auto">
              <a:spcBef>
                <a:spcPts val="0"/>
              </a:spcBef>
              <a:spcAft>
                <a:spcPts val="0"/>
              </a:spcAft>
              <a:buFont typeface="Arial" pitchFamily="34" charset="0"/>
              <a:buChar char="•"/>
              <a:defRPr/>
            </a:pPr>
            <a:r>
              <a:rPr lang="zh-CN" altLang="en-IN" sz="2200" b="1" dirty="0" smtClean="0">
                <a:solidFill>
                  <a:schemeClr val="tx1"/>
                </a:solidFill>
                <a:latin typeface="微软雅黑" charset="0"/>
                <a:ea typeface="微软雅黑" charset="0"/>
              </a:rPr>
              <a:t>需要做的：</a:t>
            </a:r>
            <a:r>
              <a:rPr lang="zh-CN" altLang="en-IN" sz="2200" dirty="0" smtClean="0">
                <a:solidFill>
                  <a:schemeClr val="tx1"/>
                </a:solidFill>
                <a:latin typeface="微软雅黑" charset="0"/>
                <a:ea typeface="微软雅黑" charset="0"/>
              </a:rPr>
              <a:t>全面提高物质，制度，社会和经济基础设施。</a:t>
            </a:r>
          </a:p>
          <a:p>
            <a:pPr marL="0" indent="0" fontAlgn="auto">
              <a:spcBef>
                <a:spcPts val="0"/>
              </a:spcBef>
              <a:spcAft>
                <a:spcPts val="0"/>
              </a:spcAft>
              <a:buFont typeface="Arial" pitchFamily="34" charset="0"/>
              <a:buNone/>
              <a:defRPr/>
            </a:pPr>
            <a:r>
              <a:rPr lang="en-IN" sz="2200" dirty="0" smtClean="0">
                <a:solidFill>
                  <a:schemeClr val="tx1"/>
                </a:solidFill>
                <a:latin typeface="微软雅黑" charset="0"/>
                <a:ea typeface="微软雅黑" charset="0"/>
              </a:rPr>
              <a:t> </a:t>
            </a:r>
          </a:p>
          <a:p>
            <a:pPr fontAlgn="auto">
              <a:spcBef>
                <a:spcPts val="0"/>
              </a:spcBef>
              <a:spcAft>
                <a:spcPts val="0"/>
              </a:spcAft>
              <a:buFont typeface="Arial" pitchFamily="34" charset="0"/>
              <a:buChar char="•"/>
              <a:defRPr/>
            </a:pPr>
            <a:r>
              <a:rPr lang="zh-CN" altLang="en-IN" sz="2200" b="1" dirty="0" smtClean="0">
                <a:solidFill>
                  <a:schemeClr val="tx1"/>
                </a:solidFill>
                <a:latin typeface="微软雅黑" charset="0"/>
                <a:ea typeface="微软雅黑" charset="0"/>
              </a:rPr>
              <a:t>目标：</a:t>
            </a:r>
            <a:r>
              <a:rPr lang="en-IN" sz="2200" dirty="0" smtClean="0">
                <a:solidFill>
                  <a:schemeClr val="tx1"/>
                </a:solidFill>
                <a:latin typeface="微软雅黑" charset="0"/>
                <a:ea typeface="微软雅黑" charset="0"/>
              </a:rPr>
              <a:t> </a:t>
            </a:r>
            <a:r>
              <a:rPr lang="zh-CN" altLang="en-IN" sz="2200" dirty="0" smtClean="0">
                <a:solidFill>
                  <a:schemeClr val="tx1"/>
                </a:solidFill>
                <a:latin typeface="微软雅黑" charset="0"/>
                <a:ea typeface="微软雅黑" charset="0"/>
              </a:rPr>
              <a:t>提高生活质量，吸引老百姓进城，促进城市投资，开启增长和发展的良性循环。</a:t>
            </a:r>
          </a:p>
          <a:p>
            <a:pPr marL="0" indent="0" fontAlgn="auto">
              <a:spcBef>
                <a:spcPts val="0"/>
              </a:spcBef>
              <a:spcAft>
                <a:spcPts val="0"/>
              </a:spcAft>
              <a:buFont typeface="Arial" pitchFamily="34" charset="0"/>
              <a:buNone/>
              <a:defRPr/>
            </a:pPr>
            <a:endParaRPr lang="zh-CN" altLang="en-IN" sz="2200" dirty="0" smtClean="0">
              <a:solidFill>
                <a:schemeClr val="tx1"/>
              </a:solidFill>
              <a:latin typeface="微软雅黑" charset="0"/>
              <a:ea typeface="微软雅黑" charset="0"/>
            </a:endParaRPr>
          </a:p>
          <a:p>
            <a:pPr fontAlgn="auto">
              <a:spcBef>
                <a:spcPts val="0"/>
              </a:spcBef>
              <a:spcAft>
                <a:spcPts val="0"/>
              </a:spcAft>
              <a:buFont typeface="Arial" pitchFamily="34" charset="0"/>
              <a:buChar char="•"/>
              <a:defRPr/>
            </a:pPr>
            <a:r>
              <a:rPr lang="zh-CN" altLang="en-IN" sz="2200" b="1" dirty="0" smtClean="0">
                <a:solidFill>
                  <a:schemeClr val="tx1"/>
                </a:solidFill>
                <a:latin typeface="微软雅黑" charset="0"/>
                <a:ea typeface="微软雅黑" charset="0"/>
              </a:rPr>
              <a:t>解决方案</a:t>
            </a:r>
            <a:r>
              <a:rPr lang="en-IN" sz="2200" dirty="0" smtClean="0">
                <a:solidFill>
                  <a:schemeClr val="tx1"/>
                </a:solidFill>
                <a:latin typeface="微软雅黑" charset="0"/>
                <a:ea typeface="微软雅黑" charset="0"/>
              </a:rPr>
              <a:t>: </a:t>
            </a:r>
            <a:r>
              <a:rPr lang="zh-CN" altLang="en-IN" sz="2200" dirty="0" smtClean="0">
                <a:solidFill>
                  <a:schemeClr val="tx1"/>
                </a:solidFill>
                <a:latin typeface="微软雅黑" charset="0"/>
                <a:ea typeface="微软雅黑" charset="0"/>
              </a:rPr>
              <a:t>发展智慧城市</a:t>
            </a:r>
            <a:endParaRPr lang="en-IN" sz="2200" dirty="0">
              <a:solidFill>
                <a:schemeClr val="tx1"/>
              </a:solidFill>
              <a:latin typeface="微软雅黑" charset="0"/>
              <a:ea typeface="微软雅黑" charset="0"/>
            </a:endParaRPr>
          </a:p>
        </p:txBody>
      </p:sp>
      <p:pic>
        <p:nvPicPr>
          <p:cNvPr id="22531" name="Picture 2" descr="http://4.bp.blogspot.com/-ITzSPToYYgc/TiPvDoyUaQI/AAAAAAAAEsc/raMOmUExO40/s1600/Cities.png"/>
          <p:cNvPicPr>
            <a:picLocks noChangeAspect="1" noChangeArrowheads="1"/>
          </p:cNvPicPr>
          <p:nvPr/>
        </p:nvPicPr>
        <p:blipFill>
          <a:blip r:embed="rId2"/>
          <a:srcRect/>
          <a:stretch>
            <a:fillRect/>
          </a:stretch>
        </p:blipFill>
        <p:spPr bwMode="auto">
          <a:xfrm>
            <a:off x="7959725" y="519113"/>
            <a:ext cx="4014788" cy="584993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
        <p:nvSpPr>
          <p:cNvPr id="7" name="矩形 6"/>
          <p:cNvSpPr/>
          <p:nvPr/>
        </p:nvSpPr>
        <p:spPr>
          <a:xfrm>
            <a:off x="9674225" y="766763"/>
            <a:ext cx="1182688" cy="53181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a:t>市级城镇</a:t>
            </a:r>
          </a:p>
        </p:txBody>
      </p:sp>
      <p:sp>
        <p:nvSpPr>
          <p:cNvPr id="8" name="矩形 7"/>
          <p:cNvSpPr/>
          <p:nvPr/>
        </p:nvSpPr>
        <p:spPr>
          <a:xfrm>
            <a:off x="8286750" y="825500"/>
            <a:ext cx="1150938" cy="4095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zh-CN" altLang="en-US"/>
              <a:t>一般城镇</a:t>
            </a:r>
          </a:p>
        </p:txBody>
      </p:sp>
      <p:sp>
        <p:nvSpPr>
          <p:cNvPr id="9" name="矩形 8"/>
          <p:cNvSpPr/>
          <p:nvPr/>
        </p:nvSpPr>
        <p:spPr>
          <a:xfrm flipH="1">
            <a:off x="10877550" y="774700"/>
            <a:ext cx="1028700" cy="5000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a:t>总数</a:t>
            </a:r>
          </a:p>
        </p:txBody>
      </p:sp>
      <p:sp>
        <p:nvSpPr>
          <p:cNvPr id="10" name="矩形 9"/>
          <p:cNvSpPr/>
          <p:nvPr/>
        </p:nvSpPr>
        <p:spPr>
          <a:xfrm>
            <a:off x="8013700" y="3094038"/>
            <a:ext cx="2014538" cy="87788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a:t>城镇化发展足迹</a:t>
            </a:r>
          </a:p>
          <a:p>
            <a:pPr algn="ctr" fontAlgn="auto">
              <a:spcBef>
                <a:spcPts val="0"/>
              </a:spcBef>
              <a:spcAft>
                <a:spcPts val="0"/>
              </a:spcAft>
              <a:defRPr/>
            </a:pPr>
            <a:r>
              <a:rPr lang="zh-CN" altLang="en-US"/>
              <a:t>城镇化率（</a:t>
            </a:r>
            <a:r>
              <a:rPr lang="en-US" altLang="zh-CN"/>
              <a:t>%</a:t>
            </a:r>
            <a:r>
              <a:rPr lang="zh-CN" altLang="en-US"/>
              <a:t>）</a:t>
            </a:r>
          </a:p>
        </p:txBody>
      </p:sp>
      <p:sp>
        <p:nvSpPr>
          <p:cNvPr id="11" name="矩形 10"/>
          <p:cNvSpPr/>
          <p:nvPr/>
        </p:nvSpPr>
        <p:spPr>
          <a:xfrm>
            <a:off x="9074150" y="6019800"/>
            <a:ext cx="2879725" cy="304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a:t>来源：印度人口普查数据</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579863"/>
            <a:ext cx="10233800" cy="5597100"/>
          </a:xfrm>
        </p:spPr>
        <p:txBody>
          <a:bodyPr/>
          <a:lstStyle/>
          <a:p>
            <a:pPr marL="0" indent="0" fontAlgn="auto">
              <a:spcBef>
                <a:spcPts val="0"/>
              </a:spcBef>
              <a:spcAft>
                <a:spcPts val="0"/>
              </a:spcAft>
              <a:buFont typeface="Arial" pitchFamily="34" charset="0"/>
              <a:buNone/>
              <a:defRPr/>
            </a:pPr>
            <a:r>
              <a:rPr lang="zh-CN" altLang="en-IN" sz="2400" b="1" i="1" dirty="0" smtClean="0">
                <a:solidFill>
                  <a:schemeClr val="tx1"/>
                </a:solidFill>
                <a:latin typeface="微软雅黑" charset="0"/>
                <a:ea typeface="微软雅黑" charset="0"/>
                <a:sym typeface="+mn-ea"/>
              </a:rPr>
              <a:t>国家项目理事会</a:t>
            </a:r>
            <a:endParaRPr lang="en-IN" sz="2400" b="1" i="1" dirty="0">
              <a:solidFill>
                <a:schemeClr val="tx1"/>
              </a:solidFill>
              <a:latin typeface="微软雅黑" charset="0"/>
              <a:ea typeface="微软雅黑" charset="0"/>
            </a:endParaRPr>
          </a:p>
          <a:p>
            <a:pPr fontAlgn="auto">
              <a:spcBef>
                <a:spcPts val="0"/>
              </a:spcBef>
              <a:spcAft>
                <a:spcPts val="0"/>
              </a:spcAft>
              <a:buFont typeface="Arial" pitchFamily="34" charset="0"/>
              <a:buChar char="•"/>
              <a:defRPr/>
            </a:pPr>
            <a:r>
              <a:rPr lang="zh-CN" altLang="en-IN" sz="2400" dirty="0" smtClean="0">
                <a:solidFill>
                  <a:schemeClr val="tx1"/>
                </a:solidFill>
                <a:latin typeface="微软雅黑" charset="0"/>
                <a:ea typeface="微软雅黑" charset="0"/>
              </a:rPr>
              <a:t>该理事会由职务不低于联席秘书的中央政府官员担任。</a:t>
            </a:r>
            <a:endParaRPr lang="en-IN" sz="2400" dirty="0">
              <a:solidFill>
                <a:schemeClr val="tx1"/>
              </a:solidFill>
              <a:latin typeface="微软雅黑" charset="0"/>
              <a:ea typeface="微软雅黑" charset="0"/>
            </a:endParaRPr>
          </a:p>
          <a:p>
            <a:pPr fontAlgn="auto">
              <a:spcBef>
                <a:spcPts val="0"/>
              </a:spcBef>
              <a:spcAft>
                <a:spcPts val="0"/>
              </a:spcAft>
              <a:buFont typeface="Arial" pitchFamily="34" charset="0"/>
              <a:buChar char="•"/>
              <a:defRPr/>
            </a:pPr>
            <a:r>
              <a:rPr lang="zh-CN" altLang="en-IN" sz="2400" dirty="0" smtClean="0">
                <a:solidFill>
                  <a:schemeClr val="tx1"/>
                </a:solidFill>
                <a:latin typeface="微软雅黑" charset="0"/>
                <a:ea typeface="微软雅黑" charset="0"/>
              </a:rPr>
              <a:t>全面负责与智慧城市建设相关事务。</a:t>
            </a:r>
            <a:endParaRPr lang="en-IN" sz="2400" dirty="0">
              <a:solidFill>
                <a:schemeClr val="tx1"/>
              </a:solidFill>
              <a:latin typeface="微软雅黑" charset="0"/>
              <a:ea typeface="微软雅黑" charset="0"/>
            </a:endParaRPr>
          </a:p>
          <a:p>
            <a:pPr fontAlgn="auto">
              <a:spcBef>
                <a:spcPts val="0"/>
              </a:spcBef>
              <a:spcAft>
                <a:spcPts val="0"/>
              </a:spcAft>
              <a:buFont typeface="Arial" pitchFamily="34" charset="0"/>
              <a:buChar char="•"/>
              <a:defRPr/>
            </a:pPr>
            <a:r>
              <a:rPr lang="zh-CN" altLang="en-IN" sz="2400" dirty="0" smtClean="0">
                <a:solidFill>
                  <a:schemeClr val="tx1"/>
                </a:solidFill>
                <a:latin typeface="微软雅黑" charset="0"/>
                <a:ea typeface="微软雅黑" charset="0"/>
              </a:rPr>
              <a:t>如有必要可以寻求相关专家和人员的支持。</a:t>
            </a:r>
            <a:endParaRPr lang="en-IN" sz="2400" dirty="0" smtClean="0">
              <a:solidFill>
                <a:schemeClr val="tx1"/>
              </a:solidFill>
              <a:latin typeface="微软雅黑" charset="0"/>
              <a:ea typeface="微软雅黑" charset="0"/>
            </a:endParaRPr>
          </a:p>
          <a:p>
            <a:pPr marL="0" indent="0" fontAlgn="auto">
              <a:spcBef>
                <a:spcPts val="0"/>
              </a:spcBef>
              <a:spcAft>
                <a:spcPts val="0"/>
              </a:spcAft>
              <a:buFont typeface="Arial" pitchFamily="34" charset="0"/>
              <a:buNone/>
              <a:defRPr/>
            </a:pPr>
            <a:endParaRPr lang="en-IN" sz="2400" dirty="0" smtClean="0">
              <a:solidFill>
                <a:schemeClr val="tx1"/>
              </a:solidFill>
              <a:latin typeface="微软雅黑" charset="0"/>
              <a:ea typeface="微软雅黑" charset="0"/>
            </a:endParaRPr>
          </a:p>
          <a:p>
            <a:pPr marL="0" indent="0" fontAlgn="auto">
              <a:spcBef>
                <a:spcPts val="0"/>
              </a:spcBef>
              <a:spcAft>
                <a:spcPts val="0"/>
              </a:spcAft>
              <a:buFont typeface="Arial" pitchFamily="34" charset="0"/>
              <a:buNone/>
              <a:defRPr/>
            </a:pPr>
            <a:r>
              <a:rPr lang="zh-CN" altLang="en-IN" sz="2400" b="1" dirty="0" smtClean="0">
                <a:solidFill>
                  <a:schemeClr val="tx1"/>
                </a:solidFill>
                <a:latin typeface="微软雅黑" charset="0"/>
                <a:ea typeface="微软雅黑" charset="0"/>
              </a:rPr>
              <a:t>核心职责</a:t>
            </a:r>
            <a:endParaRPr lang="en-IN" sz="2400" b="1" dirty="0" smtClean="0">
              <a:solidFill>
                <a:schemeClr val="tx1"/>
              </a:solidFill>
              <a:latin typeface="微软雅黑" charset="0"/>
              <a:ea typeface="微软雅黑" charset="0"/>
            </a:endParaRPr>
          </a:p>
          <a:p>
            <a:pPr marL="0" indent="0" fontAlgn="auto">
              <a:spcBef>
                <a:spcPts val="0"/>
              </a:spcBef>
              <a:spcAft>
                <a:spcPts val="0"/>
              </a:spcAft>
              <a:buFont typeface="Arial" pitchFamily="34" charset="0"/>
              <a:buNone/>
              <a:defRPr/>
            </a:pPr>
            <a:endParaRPr lang="en-IN" sz="2400" b="1" dirty="0" smtClean="0">
              <a:solidFill>
                <a:schemeClr val="tx1"/>
              </a:solidFill>
              <a:latin typeface="微软雅黑" charset="0"/>
              <a:ea typeface="微软雅黑" charset="0"/>
            </a:endParaRPr>
          </a:p>
          <a:p>
            <a:pPr lvl="1" fontAlgn="auto">
              <a:spcBef>
                <a:spcPts val="0"/>
              </a:spcBef>
              <a:spcAft>
                <a:spcPts val="0"/>
              </a:spcAft>
              <a:buFont typeface="Wingdings" pitchFamily="2" charset="2"/>
              <a:buChar char="Ø"/>
              <a:defRPr/>
            </a:pPr>
            <a:r>
              <a:rPr lang="zh-CN" altLang="en-IN" dirty="0">
                <a:solidFill>
                  <a:schemeClr val="tx1"/>
                </a:solidFill>
                <a:latin typeface="微软雅黑" charset="0"/>
                <a:ea typeface="微软雅黑" charset="0"/>
              </a:rPr>
              <a:t>为智慧城市项目制定战略规划和具体实施细节的路线图；</a:t>
            </a:r>
          </a:p>
          <a:p>
            <a:pPr lvl="1" fontAlgn="auto">
              <a:spcBef>
                <a:spcPts val="0"/>
              </a:spcBef>
              <a:spcAft>
                <a:spcPts val="0"/>
              </a:spcAft>
              <a:buFont typeface="Wingdings" pitchFamily="2" charset="2"/>
              <a:buChar char="Ø"/>
              <a:defRPr/>
            </a:pPr>
            <a:r>
              <a:rPr lang="zh-CN" altLang="en-IN" dirty="0">
                <a:solidFill>
                  <a:schemeClr val="tx1"/>
                </a:solidFill>
                <a:latin typeface="微软雅黑" charset="0"/>
                <a:ea typeface="微软雅黑" charset="0"/>
              </a:rPr>
              <a:t>在各个中心，邦，城市地方管理局以及外部利益相关者之间协调工作；</a:t>
            </a:r>
            <a:endParaRPr lang="en-IN" dirty="0" smtClean="0">
              <a:solidFill>
                <a:schemeClr val="tx1"/>
              </a:solidFill>
              <a:latin typeface="微软雅黑" charset="0"/>
              <a:ea typeface="微软雅黑" charset="0"/>
            </a:endParaRPr>
          </a:p>
          <a:p>
            <a:pPr lvl="1" fontAlgn="auto">
              <a:spcBef>
                <a:spcPts val="0"/>
              </a:spcBef>
              <a:spcAft>
                <a:spcPts val="0"/>
              </a:spcAft>
              <a:buFont typeface="Wingdings" pitchFamily="2" charset="2"/>
              <a:buChar char="Ø"/>
              <a:defRPr/>
            </a:pPr>
            <a:r>
              <a:rPr lang="zh-CN" altLang="en-IN" dirty="0">
                <a:solidFill>
                  <a:schemeClr val="tx1"/>
                </a:solidFill>
                <a:latin typeface="微软雅黑" charset="0"/>
                <a:ea typeface="微软雅黑" charset="0"/>
              </a:rPr>
              <a:t>监督能力建设，协助管理负责智慧城市项目的专门机构，邦和</a:t>
            </a:r>
            <a:r>
              <a:rPr lang="zh-CN" altLang="en-IN" dirty="0">
                <a:solidFill>
                  <a:schemeClr val="tx1"/>
                </a:solidFill>
                <a:latin typeface="微软雅黑" charset="0"/>
                <a:ea typeface="微软雅黑" charset="0"/>
                <a:sym typeface="+mn-ea"/>
              </a:rPr>
              <a:t>城市地方管理局。</a:t>
            </a:r>
            <a:endParaRPr>
              <a:latin typeface="微软雅黑" charset="0"/>
              <a:ea typeface="微软雅黑" charset="0"/>
            </a:endParaRPr>
          </a:p>
        </p:txBody>
      </p:sp>
      <p:sp>
        <p:nvSpPr>
          <p:cNvPr id="2" name="Footer Placeholder 1"/>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8" y="93663"/>
            <a:ext cx="5535612" cy="1208087"/>
          </a:xfrm>
        </p:spPr>
        <p:txBody>
          <a:bodyPr>
            <a:normAutofit fontScale="70000"/>
          </a:bodyPr>
          <a:lstStyle/>
          <a:p>
            <a:pPr marL="0" indent="0" fontAlgn="auto">
              <a:spcAft>
                <a:spcPts val="0"/>
              </a:spcAft>
              <a:buFont typeface="Arial" pitchFamily="34" charset="0"/>
              <a:buNone/>
              <a:defRPr/>
            </a:pPr>
            <a:r>
              <a:rPr lang="zh-CN" altLang="en-IN" sz="3500" b="1" u="sng" dirty="0" smtClean="0">
                <a:solidFill>
                  <a:schemeClr val="tx1"/>
                </a:solidFill>
                <a:latin typeface="微软雅黑" charset="0"/>
                <a:ea typeface="微软雅黑" charset="0"/>
              </a:rPr>
              <a:t>邦级层面</a:t>
            </a:r>
          </a:p>
          <a:p>
            <a:pPr marL="0" indent="0" fontAlgn="auto">
              <a:spcAft>
                <a:spcPts val="0"/>
              </a:spcAft>
              <a:buFont typeface="Arial" pitchFamily="34" charset="0"/>
              <a:buNone/>
              <a:defRPr/>
            </a:pPr>
            <a:r>
              <a:rPr lang="zh-CN" altLang="en-IN" dirty="0" smtClean="0">
                <a:solidFill>
                  <a:schemeClr val="tx1"/>
                </a:solidFill>
                <a:latin typeface="微软雅黑" charset="0"/>
                <a:ea typeface="微软雅黑" charset="0"/>
              </a:rPr>
              <a:t>两层：邦</a:t>
            </a:r>
            <a:r>
              <a:rPr lang="en-US" altLang="zh-CN" dirty="0" smtClean="0">
                <a:solidFill>
                  <a:schemeClr val="tx1"/>
                </a:solidFill>
                <a:latin typeface="微软雅黑" charset="0"/>
                <a:ea typeface="微软雅黑" charset="0"/>
              </a:rPr>
              <a:t>/</a:t>
            </a:r>
            <a:r>
              <a:rPr lang="zh-CN" altLang="en-US" dirty="0" smtClean="0">
                <a:solidFill>
                  <a:schemeClr val="tx1"/>
                </a:solidFill>
                <a:latin typeface="微软雅黑" charset="0"/>
                <a:ea typeface="微软雅黑" charset="0"/>
              </a:rPr>
              <a:t>中央直辖区</a:t>
            </a:r>
            <a:r>
              <a:rPr lang="zh-CN" altLang="en-IN" dirty="0" smtClean="0">
                <a:solidFill>
                  <a:schemeClr val="tx1"/>
                </a:solidFill>
                <a:latin typeface="微软雅黑" charset="0"/>
                <a:ea typeface="微软雅黑" charset="0"/>
                <a:sym typeface="+mn-ea"/>
              </a:rPr>
              <a:t>高级指导委员会和</a:t>
            </a:r>
            <a:r>
              <a:rPr lang="zh-CN" altLang="en-US" dirty="0" smtClean="0">
                <a:solidFill>
                  <a:schemeClr val="tx1"/>
                </a:solidFill>
                <a:latin typeface="微软雅黑" charset="0"/>
                <a:ea typeface="微软雅黑" charset="0"/>
                <a:sym typeface="+mn-ea"/>
              </a:rPr>
              <a:t>项目主</a:t>
            </a:r>
            <a:r>
              <a:rPr lang="zh-CN" altLang="en-IN" dirty="0" smtClean="0">
                <a:solidFill>
                  <a:schemeClr val="tx1"/>
                </a:solidFill>
                <a:latin typeface="微软雅黑" charset="0"/>
                <a:ea typeface="微软雅黑" charset="0"/>
                <a:sym typeface="+mn-ea"/>
              </a:rPr>
              <a:t>任</a:t>
            </a:r>
            <a:endParaRPr lang="en-IN" dirty="0">
              <a:solidFill>
                <a:schemeClr val="tx1"/>
              </a:solidFill>
              <a:latin typeface="微软雅黑" charset="0"/>
              <a:ea typeface="微软雅黑" charset="0"/>
            </a:endParaRPr>
          </a:p>
          <a:p>
            <a:pPr fontAlgn="auto">
              <a:spcAft>
                <a:spcPts val="0"/>
              </a:spcAft>
              <a:buFont typeface="Arial" pitchFamily="34" charset="0"/>
              <a:buChar char="•"/>
              <a:defRPr/>
            </a:pPr>
            <a:endParaRPr lang="en-IN" dirty="0">
              <a:solidFill>
                <a:schemeClr val="tx1"/>
              </a:solidFill>
              <a:latin typeface="Gill Sans MT" pitchFamily="34" charset="0"/>
            </a:endParaRPr>
          </a:p>
        </p:txBody>
      </p:sp>
      <p:sp>
        <p:nvSpPr>
          <p:cNvPr id="2" name="Footer Placeholder 1"/>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
        <p:nvSpPr>
          <p:cNvPr id="4" name="Rectangle 3"/>
          <p:cNvSpPr/>
          <p:nvPr/>
        </p:nvSpPr>
        <p:spPr>
          <a:xfrm>
            <a:off x="407988" y="4624388"/>
            <a:ext cx="5737225" cy="1822450"/>
          </a:xfrm>
          <a:prstGeom prst="rect">
            <a:avLst/>
          </a:prstGeom>
        </p:spPr>
        <p:txBody>
          <a:bodyPr>
            <a:spAutoFit/>
          </a:bodyPr>
          <a:lstStyle/>
          <a:p>
            <a:pPr fontAlgn="auto">
              <a:spcBef>
                <a:spcPts val="0"/>
              </a:spcBef>
              <a:spcAft>
                <a:spcPts val="0"/>
              </a:spcAft>
              <a:defRPr/>
            </a:pPr>
            <a:r>
              <a:rPr lang="zh-CN" altLang="en-IN" sz="2200" b="1" i="1" dirty="0">
                <a:latin typeface="微软雅黑" charset="0"/>
                <a:ea typeface="微软雅黑" charset="0"/>
              </a:rPr>
              <a:t>邦</a:t>
            </a:r>
            <a:r>
              <a:rPr lang="en-US" altLang="zh-CN" sz="2200" b="1" i="1" dirty="0">
                <a:latin typeface="微软雅黑" charset="0"/>
                <a:ea typeface="微软雅黑" charset="0"/>
              </a:rPr>
              <a:t>/</a:t>
            </a:r>
            <a:r>
              <a:rPr lang="zh-CN" altLang="en-US" sz="2200" b="1" i="1" dirty="0">
                <a:latin typeface="微软雅黑" charset="0"/>
                <a:ea typeface="微软雅黑" charset="0"/>
              </a:rPr>
              <a:t>中央直辖区</a:t>
            </a:r>
            <a:r>
              <a:rPr lang="zh-CN" altLang="en-IN" sz="2200" b="1" i="1" dirty="0">
                <a:latin typeface="微软雅黑" charset="0"/>
                <a:ea typeface="微软雅黑" charset="0"/>
              </a:rPr>
              <a:t>项目主任</a:t>
            </a:r>
            <a:r>
              <a:rPr lang="en-IN" sz="2200" b="1" i="1" dirty="0">
                <a:latin typeface="微软雅黑" charset="0"/>
                <a:ea typeface="微软雅黑" charset="0"/>
              </a:rPr>
              <a:t> (SMD)</a:t>
            </a:r>
          </a:p>
          <a:p>
            <a:pPr marL="342900" indent="-342900" fontAlgn="auto">
              <a:spcBef>
                <a:spcPts val="0"/>
              </a:spcBef>
              <a:spcAft>
                <a:spcPts val="0"/>
              </a:spcAft>
              <a:buFont typeface="Arial" pitchFamily="34" charset="0"/>
              <a:buChar char="•"/>
              <a:defRPr/>
            </a:pPr>
            <a:r>
              <a:rPr lang="zh-CN" altLang="en-IN" sz="2400" dirty="0">
                <a:latin typeface="微软雅黑" charset="0"/>
                <a:ea typeface="微软雅黑" charset="0"/>
                <a:sym typeface="+mn-ea"/>
              </a:rPr>
              <a:t>由职务不低于秘书的邦政府官员担任；</a:t>
            </a:r>
            <a:endParaRPr lang="en-IN" sz="2200" dirty="0">
              <a:latin typeface="微软雅黑" charset="0"/>
              <a:ea typeface="微软雅黑" charset="0"/>
            </a:endParaRPr>
          </a:p>
          <a:p>
            <a:pPr marL="342900" indent="-342900" fontAlgn="auto">
              <a:spcBef>
                <a:spcPts val="0"/>
              </a:spcBef>
              <a:spcAft>
                <a:spcPts val="0"/>
              </a:spcAft>
              <a:buFont typeface="Arial" pitchFamily="34" charset="0"/>
              <a:buChar char="•"/>
              <a:defRPr/>
            </a:pPr>
            <a:endParaRPr lang="en-IN" sz="2200" dirty="0">
              <a:latin typeface="微软雅黑" charset="0"/>
              <a:ea typeface="微软雅黑" charset="0"/>
            </a:endParaRPr>
          </a:p>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rPr>
              <a:t>项目主任同时担任邦</a:t>
            </a:r>
            <a:r>
              <a:rPr lang="en-US" altLang="zh-CN" sz="2200" dirty="0">
                <a:latin typeface="微软雅黑" charset="0"/>
                <a:ea typeface="微软雅黑" charset="0"/>
              </a:rPr>
              <a:t>/</a:t>
            </a:r>
            <a:r>
              <a:rPr lang="zh-CN" altLang="en-US" sz="2200" dirty="0">
                <a:latin typeface="微软雅黑" charset="0"/>
                <a:ea typeface="微软雅黑" charset="0"/>
              </a:rPr>
              <a:t>中央直辖区</a:t>
            </a:r>
            <a:r>
              <a:rPr lang="zh-CN" altLang="en-IN" sz="2200" dirty="0">
                <a:latin typeface="微软雅黑" charset="0"/>
                <a:ea typeface="微软雅黑" charset="0"/>
              </a:rPr>
              <a:t>高级指导委员会秘书处成员。</a:t>
            </a:r>
            <a:endParaRPr>
              <a:latin typeface="微软雅黑" charset="0"/>
              <a:ea typeface="微软雅黑" charset="0"/>
            </a:endParaRPr>
          </a:p>
        </p:txBody>
      </p:sp>
      <p:sp>
        <p:nvSpPr>
          <p:cNvPr id="5" name="Rectangle 4"/>
          <p:cNvSpPr/>
          <p:nvPr/>
        </p:nvSpPr>
        <p:spPr>
          <a:xfrm>
            <a:off x="407988" y="1355725"/>
            <a:ext cx="4822825" cy="2514600"/>
          </a:xfrm>
          <a:prstGeom prst="rect">
            <a:avLst/>
          </a:prstGeom>
        </p:spPr>
        <p:txBody>
          <a:bodyPr>
            <a:spAutoFit/>
          </a:bodyPr>
          <a:lstStyle/>
          <a:p>
            <a:pPr fontAlgn="auto">
              <a:spcBef>
                <a:spcPts val="0"/>
              </a:spcBef>
              <a:spcAft>
                <a:spcPts val="0"/>
              </a:spcAft>
              <a:defRPr/>
            </a:pPr>
            <a:endParaRPr lang="en-US" altLang="zh-CN" sz="2200" b="1" i="1" dirty="0">
              <a:latin typeface="Gill Sans MT" pitchFamily="34" charset="0"/>
              <a:ea typeface="+mn-ea"/>
              <a:sym typeface="+mn-ea"/>
            </a:endParaRPr>
          </a:p>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sym typeface="+mn-ea"/>
              </a:rPr>
              <a:t>高级指导委员会由该邦的首席秘书领导，监管其管辖区内的项目；</a:t>
            </a:r>
          </a:p>
          <a:p>
            <a:pPr fontAlgn="auto">
              <a:spcBef>
                <a:spcPts val="0"/>
              </a:spcBef>
              <a:spcAft>
                <a:spcPts val="0"/>
              </a:spcAft>
              <a:buFont typeface="Arial" pitchFamily="34" charset="0"/>
              <a:buNone/>
              <a:defRPr/>
            </a:pPr>
            <a:endParaRPr lang="en-IN" sz="2200" dirty="0">
              <a:latin typeface="微软雅黑" charset="0"/>
              <a:ea typeface="微软雅黑" charset="0"/>
            </a:endParaRPr>
          </a:p>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rPr>
              <a:t>该委员会成员须有来自邦政府的代表以及来自城市地方管理局，参与智慧城市项目的市长和市政专员。</a:t>
            </a:r>
            <a:endParaRPr>
              <a:latin typeface="微软雅黑" charset="0"/>
              <a:ea typeface="微软雅黑" charset="0"/>
            </a:endParaRPr>
          </a:p>
        </p:txBody>
      </p:sp>
      <p:sp>
        <p:nvSpPr>
          <p:cNvPr id="6" name="Rectangle 5"/>
          <p:cNvSpPr/>
          <p:nvPr/>
        </p:nvSpPr>
        <p:spPr>
          <a:xfrm>
            <a:off x="5835650" y="1208088"/>
            <a:ext cx="6096000" cy="3132137"/>
          </a:xfrm>
          <a:prstGeom prst="rect">
            <a:avLst/>
          </a:prstGeom>
        </p:spPr>
        <p:txBody>
          <a:bodyPr>
            <a:spAutoFit/>
          </a:bodyPr>
          <a:lstStyle/>
          <a:p>
            <a:pPr fontAlgn="auto">
              <a:spcBef>
                <a:spcPts val="0"/>
              </a:spcBef>
              <a:spcAft>
                <a:spcPts val="0"/>
              </a:spcAft>
              <a:defRPr/>
            </a:pPr>
            <a:r>
              <a:rPr lang="zh-CN" altLang="en-IN" sz="2200" b="1" dirty="0">
                <a:latin typeface="微软雅黑" charset="0"/>
                <a:ea typeface="微软雅黑" charset="0"/>
              </a:rPr>
              <a:t>高级指导委员会职责</a:t>
            </a:r>
            <a:endParaRPr lang="en-IN" sz="2200" b="1" dirty="0">
              <a:latin typeface="微软雅黑" charset="0"/>
              <a:ea typeface="微软雅黑" charset="0"/>
            </a:endParaRPr>
          </a:p>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rPr>
              <a:t>为智慧城市项目提供指导，搭建邦级交流平台探讨智慧城市建设问题；</a:t>
            </a:r>
          </a:p>
          <a:p>
            <a:pPr fontAlgn="auto">
              <a:spcBef>
                <a:spcPts val="0"/>
              </a:spcBef>
              <a:spcAft>
                <a:spcPts val="0"/>
              </a:spcAft>
              <a:buFont typeface="Arial" pitchFamily="34" charset="0"/>
              <a:buNone/>
              <a:defRPr/>
            </a:pPr>
            <a:endParaRPr lang="en-IN" sz="2200" dirty="0">
              <a:latin typeface="微软雅黑" charset="0"/>
              <a:ea typeface="微软雅黑" charset="0"/>
            </a:endParaRPr>
          </a:p>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rPr>
              <a:t>根据</a:t>
            </a:r>
            <a:r>
              <a:rPr lang="en-US" altLang="zh-CN" sz="2200" dirty="0">
                <a:latin typeface="微软雅黑" charset="0"/>
                <a:ea typeface="微软雅黑" charset="0"/>
              </a:rPr>
              <a:t>”</a:t>
            </a:r>
            <a:r>
              <a:rPr lang="zh-CN" altLang="en-US" sz="2200" dirty="0">
                <a:latin typeface="微软雅黑" charset="0"/>
                <a:ea typeface="微软雅黑" charset="0"/>
              </a:rPr>
              <a:t>城市挑战</a:t>
            </a:r>
            <a:r>
              <a:rPr lang="en-US" altLang="zh-CN" sz="2200" dirty="0">
                <a:latin typeface="微软雅黑" charset="0"/>
                <a:ea typeface="微软雅黑" charset="0"/>
              </a:rPr>
              <a:t>“</a:t>
            </a:r>
            <a:r>
              <a:rPr lang="zh-CN" altLang="en-IN" sz="2200" dirty="0">
                <a:latin typeface="微软雅黑" charset="0"/>
                <a:ea typeface="微软雅黑" charset="0"/>
              </a:rPr>
              <a:t>第一阶段要求，监督第一阶段的邦内竞争；</a:t>
            </a:r>
          </a:p>
          <a:p>
            <a:pPr fontAlgn="auto">
              <a:spcBef>
                <a:spcPts val="0"/>
              </a:spcBef>
              <a:spcAft>
                <a:spcPts val="0"/>
              </a:spcAft>
              <a:buFont typeface="Arial" pitchFamily="34" charset="0"/>
              <a:buNone/>
              <a:defRPr/>
            </a:pPr>
            <a:endParaRPr lang="en-IN" sz="2200" dirty="0">
              <a:latin typeface="微软雅黑" charset="0"/>
              <a:ea typeface="微软雅黑" charset="0"/>
            </a:endParaRPr>
          </a:p>
          <a:p>
            <a:pPr marL="342900" indent="-342900" fontAlgn="auto">
              <a:spcBef>
                <a:spcPts val="0"/>
              </a:spcBef>
              <a:spcAft>
                <a:spcPts val="0"/>
              </a:spcAft>
              <a:buFont typeface="Arial" pitchFamily="34" charset="0"/>
              <a:buChar char="•"/>
              <a:defRPr/>
            </a:pPr>
            <a:r>
              <a:rPr lang="zh-CN" altLang="en-IN" sz="2200" dirty="0">
                <a:latin typeface="微软雅黑" charset="0"/>
                <a:ea typeface="微软雅黑" charset="0"/>
              </a:rPr>
              <a:t>审查智慧城市项目建议书，并将其提交给城市发展部参与竞争。</a:t>
            </a:r>
            <a:endParaRPr>
              <a:latin typeface="微软雅黑" charset="0"/>
              <a:ea typeface="微软雅黑"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060" y="432274"/>
            <a:ext cx="10233800" cy="5664007"/>
          </a:xfrm>
        </p:spPr>
        <p:txBody>
          <a:bodyPr/>
          <a:lstStyle/>
          <a:p>
            <a:pPr marL="0" indent="0" fontAlgn="auto">
              <a:spcAft>
                <a:spcPts val="0"/>
              </a:spcAft>
              <a:buFont typeface="Arial" pitchFamily="34" charset="0"/>
              <a:buNone/>
              <a:defRPr/>
            </a:pPr>
            <a:r>
              <a:rPr lang="zh-CN" altLang="en-IN" sz="3200" b="1" u="sng" dirty="0">
                <a:solidFill>
                  <a:schemeClr val="tx1"/>
                </a:solidFill>
                <a:latin typeface="微软雅黑" charset="0"/>
                <a:ea typeface="微软雅黑" charset="0"/>
              </a:rPr>
              <a:t>市级</a:t>
            </a:r>
            <a:endParaRPr lang="en-IN" sz="3200" b="1" u="sng" dirty="0" smtClean="0">
              <a:solidFill>
                <a:schemeClr val="tx1"/>
              </a:solidFill>
              <a:latin typeface="微软雅黑" charset="0"/>
              <a:ea typeface="微软雅黑" charset="0"/>
            </a:endParaRPr>
          </a:p>
          <a:p>
            <a:pPr marL="0" indent="0" fontAlgn="auto">
              <a:spcAft>
                <a:spcPts val="0"/>
              </a:spcAft>
              <a:buFont typeface="Arial" pitchFamily="34" charset="0"/>
              <a:buNone/>
              <a:defRPr/>
            </a:pPr>
            <a:endParaRPr lang="en-IN" sz="3200" b="1" u="sng" dirty="0">
              <a:solidFill>
                <a:schemeClr val="tx1"/>
              </a:solidFill>
              <a:latin typeface="微软雅黑" charset="0"/>
              <a:ea typeface="微软雅黑" charset="0"/>
            </a:endParaRPr>
          </a:p>
          <a:p>
            <a:pPr marL="0" indent="0" fontAlgn="auto">
              <a:spcAft>
                <a:spcPts val="0"/>
              </a:spcAft>
              <a:buFont typeface="Arial" pitchFamily="34" charset="0"/>
              <a:buNone/>
              <a:defRPr/>
            </a:pPr>
            <a:r>
              <a:rPr lang="zh-CN" altLang="en-IN" sz="2200" b="1" dirty="0" smtClean="0">
                <a:solidFill>
                  <a:schemeClr val="tx1"/>
                </a:solidFill>
                <a:latin typeface="微软雅黑" charset="0"/>
                <a:ea typeface="微软雅黑" charset="0"/>
              </a:rPr>
              <a:t>智慧城市咨询论坛 （</a:t>
            </a:r>
            <a:r>
              <a:rPr lang="en-IN" sz="2200" b="1" dirty="0" smtClean="0">
                <a:solidFill>
                  <a:schemeClr val="tx1"/>
                </a:solidFill>
                <a:latin typeface="微软雅黑" charset="0"/>
                <a:ea typeface="微软雅黑" charset="0"/>
              </a:rPr>
              <a:t>Smart </a:t>
            </a:r>
            <a:r>
              <a:rPr lang="en-IN" sz="2200" b="1" dirty="0">
                <a:solidFill>
                  <a:schemeClr val="tx1"/>
                </a:solidFill>
                <a:latin typeface="微软雅黑" charset="0"/>
                <a:ea typeface="微软雅黑" charset="0"/>
              </a:rPr>
              <a:t>City Advisory </a:t>
            </a:r>
            <a:r>
              <a:rPr lang="en-IN" sz="2200" b="1" dirty="0" smtClean="0">
                <a:solidFill>
                  <a:schemeClr val="tx1"/>
                </a:solidFill>
                <a:latin typeface="微软雅黑" charset="0"/>
                <a:ea typeface="微软雅黑" charset="0"/>
              </a:rPr>
              <a:t>Forum</a:t>
            </a:r>
            <a:r>
              <a:rPr lang="zh-CN" altLang="en-IN" sz="2200" b="1" dirty="0" smtClean="0">
                <a:solidFill>
                  <a:schemeClr val="tx1"/>
                </a:solidFill>
                <a:latin typeface="微软雅黑" charset="0"/>
                <a:ea typeface="微软雅黑" charset="0"/>
              </a:rPr>
              <a:t>）</a:t>
            </a:r>
            <a:r>
              <a:rPr lang="en-IN" sz="2200" b="1" dirty="0" smtClean="0">
                <a:solidFill>
                  <a:schemeClr val="tx1"/>
                </a:solidFill>
                <a:latin typeface="微软雅黑" charset="0"/>
                <a:ea typeface="微软雅黑" charset="0"/>
              </a:rPr>
              <a:t> </a:t>
            </a:r>
          </a:p>
          <a:p>
            <a:pPr fontAlgn="auto">
              <a:spcAft>
                <a:spcPts val="0"/>
              </a:spcAft>
              <a:buFont typeface="Arial" pitchFamily="34" charset="0"/>
              <a:buChar char="•"/>
              <a:defRPr/>
            </a:pPr>
            <a:r>
              <a:rPr lang="zh-CN" altLang="en-IN" sz="2200" dirty="0" smtClean="0">
                <a:solidFill>
                  <a:schemeClr val="tx1"/>
                </a:solidFill>
                <a:latin typeface="微软雅黑" charset="0"/>
                <a:ea typeface="微软雅黑" charset="0"/>
              </a:rPr>
              <a:t>囊括印度地区税收和行政长官，市议员，立法院议员， 市长，智慧城市项目专门机构执行总裁，当地年轻人，技术专家，以及至少各有一名分别来自印度居民福利协会，纳税人协会，地方纳税人协会，贫民区联盟，非政府组织或</a:t>
            </a:r>
            <a:r>
              <a:rPr lang="en-US" altLang="zh-CN" sz="2200" dirty="0" smtClean="0">
                <a:solidFill>
                  <a:schemeClr val="tx1"/>
                </a:solidFill>
                <a:latin typeface="微软雅黑" charset="0"/>
                <a:ea typeface="微软雅黑" charset="0"/>
              </a:rPr>
              <a:t>Mahila Mandali, </a:t>
            </a:r>
            <a:r>
              <a:rPr lang="zh-CN" altLang="en-US" sz="2200" dirty="0" smtClean="0">
                <a:solidFill>
                  <a:schemeClr val="tx1"/>
                </a:solidFill>
                <a:latin typeface="微软雅黑" charset="0"/>
                <a:ea typeface="微软雅黑" charset="0"/>
              </a:rPr>
              <a:t>商会，青年社团的代表。</a:t>
            </a:r>
            <a:r>
              <a:rPr lang="zh-CN" altLang="en-IN" sz="2200" dirty="0" smtClean="0">
                <a:solidFill>
                  <a:schemeClr val="tx1"/>
                </a:solidFill>
                <a:latin typeface="微软雅黑" charset="0"/>
                <a:ea typeface="微软雅黑" charset="0"/>
              </a:rPr>
              <a:t> </a:t>
            </a:r>
          </a:p>
          <a:p>
            <a:pPr marL="0" indent="0" fontAlgn="auto">
              <a:spcAft>
                <a:spcPts val="0"/>
              </a:spcAft>
              <a:buFont typeface="Arial" pitchFamily="34" charset="0"/>
              <a:buNone/>
              <a:defRPr/>
            </a:pPr>
            <a:endParaRPr lang="zh-CN" altLang="en-IN" sz="2200" dirty="0" smtClean="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200" dirty="0" smtClean="0">
                <a:solidFill>
                  <a:schemeClr val="tx1"/>
                </a:solidFill>
                <a:latin typeface="微软雅黑" charset="0"/>
                <a:ea typeface="微软雅黑" charset="0"/>
                <a:sym typeface="+mn-ea"/>
              </a:rPr>
              <a:t>智慧城市项目专门机构执行总裁为该论坛的发起人。</a:t>
            </a:r>
          </a:p>
          <a:p>
            <a:pPr marL="0" indent="0" fontAlgn="auto">
              <a:spcAft>
                <a:spcPts val="0"/>
              </a:spcAft>
              <a:buFont typeface="Arial" pitchFamily="34" charset="0"/>
              <a:buNone/>
              <a:defRPr/>
            </a:pPr>
            <a:endParaRPr lang="zh-CN" altLang="en-IN" sz="2200" dirty="0" smtClean="0">
              <a:solidFill>
                <a:schemeClr val="tx1"/>
              </a:solidFill>
              <a:latin typeface="微软雅黑" charset="0"/>
              <a:ea typeface="微软雅黑" charset="0"/>
              <a:sym typeface="+mn-ea"/>
            </a:endParaRPr>
          </a:p>
          <a:p>
            <a:pPr fontAlgn="auto">
              <a:spcAft>
                <a:spcPts val="0"/>
              </a:spcAft>
              <a:buFont typeface="Arial" pitchFamily="34" charset="0"/>
              <a:buChar char="•"/>
              <a:defRPr/>
            </a:pPr>
            <a:r>
              <a:rPr lang="zh-CN" altLang="en-IN" sz="2200" dirty="0" smtClean="0">
                <a:solidFill>
                  <a:schemeClr val="tx1"/>
                </a:solidFill>
                <a:latin typeface="微软雅黑" charset="0"/>
                <a:ea typeface="微软雅黑" charset="0"/>
              </a:rPr>
              <a:t>该论坛建议并促成利益相关者之间的合作交流。</a:t>
            </a:r>
            <a:endParaRPr>
              <a:latin typeface="微软雅黑" charset="0"/>
              <a:ea typeface="微软雅黑" charset="0"/>
            </a:endParaRPr>
          </a:p>
        </p:txBody>
      </p:sp>
      <p:sp>
        <p:nvSpPr>
          <p:cNvPr id="2" name="Footer Placeholder 1"/>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2471738"/>
            <a:ext cx="4394200" cy="5111750"/>
          </a:xfrm>
        </p:spPr>
        <p:txBody>
          <a:bodyPr>
            <a:noAutofit/>
          </a:bodyPr>
          <a:lstStyle/>
          <a:p>
            <a:pPr fontAlgn="auto">
              <a:spcBef>
                <a:spcPts val="0"/>
              </a:spcBef>
              <a:spcAft>
                <a:spcPts val="0"/>
              </a:spcAft>
              <a:buFont typeface="Arial" pitchFamily="34" charset="0"/>
              <a:buChar char="•"/>
              <a:defRPr/>
            </a:pPr>
            <a:r>
              <a:rPr lang="zh-CN" altLang="en-IN" sz="2200" dirty="0" smtClean="0">
                <a:solidFill>
                  <a:schemeClr val="tx1"/>
                </a:solidFill>
                <a:latin typeface="微软雅黑" charset="0"/>
                <a:ea typeface="微软雅黑" charset="0"/>
              </a:rPr>
              <a:t>中央和邦政府项目之间有很强的互补性。</a:t>
            </a:r>
            <a:endParaRPr lang="en-IN" sz="2200" dirty="0">
              <a:solidFill>
                <a:schemeClr val="tx1"/>
              </a:solidFill>
              <a:latin typeface="微软雅黑" charset="0"/>
              <a:ea typeface="微软雅黑" charset="0"/>
            </a:endParaRPr>
          </a:p>
          <a:p>
            <a:pPr marL="0" indent="0" fontAlgn="auto">
              <a:spcBef>
                <a:spcPts val="0"/>
              </a:spcBef>
              <a:spcAft>
                <a:spcPts val="0"/>
              </a:spcAft>
              <a:buFont typeface="Arial" pitchFamily="34" charset="0"/>
              <a:buNone/>
              <a:defRPr/>
            </a:pPr>
            <a:endParaRPr lang="en-IN" sz="2200" dirty="0">
              <a:solidFill>
                <a:schemeClr val="tx1"/>
              </a:solidFill>
              <a:latin typeface="微软雅黑" charset="0"/>
              <a:ea typeface="微软雅黑" charset="0"/>
            </a:endParaRPr>
          </a:p>
          <a:p>
            <a:pPr fontAlgn="auto">
              <a:spcBef>
                <a:spcPts val="0"/>
              </a:spcBef>
              <a:spcAft>
                <a:spcPts val="0"/>
              </a:spcAft>
              <a:buFont typeface="Arial" pitchFamily="34" charset="0"/>
              <a:buChar char="•"/>
              <a:defRPr/>
            </a:pPr>
            <a:r>
              <a:rPr lang="zh-CN" altLang="en-IN" sz="2200" dirty="0">
                <a:solidFill>
                  <a:schemeClr val="tx1"/>
                </a:solidFill>
                <a:latin typeface="微软雅黑" charset="0"/>
                <a:ea typeface="微软雅黑" charset="0"/>
              </a:rPr>
              <a:t>将这些项目和计划同智慧城市项目结合起来，会获利更多。</a:t>
            </a:r>
            <a:endParaRPr lang="en-IN" sz="2200" dirty="0" smtClean="0">
              <a:solidFill>
                <a:schemeClr val="tx1"/>
              </a:solidFill>
              <a:latin typeface="微软雅黑" charset="0"/>
              <a:ea typeface="微软雅黑" charset="0"/>
            </a:endParaRPr>
          </a:p>
          <a:p>
            <a:pPr fontAlgn="auto">
              <a:spcBef>
                <a:spcPts val="0"/>
              </a:spcBef>
              <a:spcAft>
                <a:spcPts val="0"/>
              </a:spcAft>
              <a:buFont typeface="Arial" pitchFamily="34" charset="0"/>
              <a:buChar char="•"/>
              <a:defRPr/>
            </a:pPr>
            <a:endParaRPr lang="en-IN" sz="2200" dirty="0">
              <a:solidFill>
                <a:schemeClr val="tx1"/>
              </a:solidFill>
              <a:latin typeface="Gill Sans MT" pitchFamily="34" charset="0"/>
            </a:endParaRPr>
          </a:p>
        </p:txBody>
      </p:sp>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
        <p:nvSpPr>
          <p:cNvPr id="45059" name="Rectangle 4"/>
          <p:cNvSpPr>
            <a:spLocks noChangeArrowheads="1"/>
          </p:cNvSpPr>
          <p:nvPr/>
        </p:nvSpPr>
        <p:spPr bwMode="auto">
          <a:xfrm>
            <a:off x="5624513" y="2108200"/>
            <a:ext cx="5356225" cy="3132138"/>
          </a:xfrm>
          <a:prstGeom prst="rect">
            <a:avLst/>
          </a:prstGeom>
          <a:noFill/>
          <a:ln w="9525">
            <a:noFill/>
            <a:miter lim="800000"/>
            <a:headEnd/>
            <a:tailEnd/>
          </a:ln>
        </p:spPr>
        <p:txBody>
          <a:bodyPr>
            <a:spAutoFit/>
          </a:bodyPr>
          <a:lstStyle/>
          <a:p>
            <a:pPr marL="285750" indent="-285750">
              <a:buFont typeface="Arial" charset="0"/>
              <a:buChar char="•"/>
            </a:pPr>
            <a:r>
              <a:rPr lang="zh-CN" altLang="en-IN" sz="2200">
                <a:latin typeface="微软雅黑"/>
                <a:ea typeface="微软雅黑"/>
                <a:cs typeface="微软雅黑"/>
              </a:rPr>
              <a:t>在规划阶段，各个城市应该将智慧城市项目和以下几个项目结合起来比如</a:t>
            </a:r>
            <a:r>
              <a:rPr lang="en-US" altLang="zh-CN" sz="2200">
                <a:latin typeface="微软雅黑"/>
                <a:ea typeface="微软雅黑"/>
                <a:cs typeface="微软雅黑"/>
              </a:rPr>
              <a:t>AMRUT</a:t>
            </a:r>
            <a:r>
              <a:rPr lang="zh-CN" altLang="en-US" sz="2200">
                <a:latin typeface="微软雅黑"/>
                <a:ea typeface="微软雅黑"/>
                <a:cs typeface="微软雅黑"/>
              </a:rPr>
              <a:t>项目，</a:t>
            </a:r>
            <a:r>
              <a:rPr lang="en-US" altLang="zh-CN" sz="2200">
                <a:latin typeface="微软雅黑"/>
                <a:ea typeface="微软雅黑"/>
                <a:cs typeface="微软雅黑"/>
              </a:rPr>
              <a:t>Swachh Bharat </a:t>
            </a:r>
            <a:r>
              <a:rPr lang="zh-CN" altLang="en-US" sz="2200">
                <a:latin typeface="微软雅黑"/>
                <a:ea typeface="微软雅黑"/>
                <a:cs typeface="微软雅黑"/>
              </a:rPr>
              <a:t>项目，数字化印度项目，技能培训项目，</a:t>
            </a:r>
            <a:r>
              <a:rPr lang="zh-CN" altLang="en-IN" sz="2200">
                <a:latin typeface="微软雅黑"/>
                <a:ea typeface="微软雅黑"/>
                <a:cs typeface="微软雅黑"/>
                <a:sym typeface="+mn-ea"/>
              </a:rPr>
              <a:t>国家遗产城市发展保护项目 (HRIDAY)，人人有居所项目（</a:t>
            </a:r>
            <a:r>
              <a:rPr lang="en-US" altLang="zh-CN" sz="2200">
                <a:latin typeface="微软雅黑"/>
                <a:ea typeface="微软雅黑"/>
                <a:cs typeface="微软雅黑"/>
                <a:sym typeface="+mn-ea"/>
              </a:rPr>
              <a:t>HFA</a:t>
            </a:r>
            <a:r>
              <a:rPr lang="zh-CN" altLang="en-US" sz="2200">
                <a:latin typeface="微软雅黑"/>
                <a:ea typeface="微软雅黑"/>
                <a:cs typeface="微软雅黑"/>
                <a:sym typeface="+mn-ea"/>
              </a:rPr>
              <a:t>）</a:t>
            </a:r>
            <a:r>
              <a:rPr lang="zh-CN" altLang="en-IN" sz="2200">
                <a:latin typeface="微软雅黑"/>
                <a:ea typeface="微软雅黑"/>
                <a:cs typeface="微软雅黑"/>
                <a:sym typeface="+mn-ea"/>
              </a:rPr>
              <a:t>，文化部资助的博物馆建设项目以及其他与社会基础设施相关的项目比如健康，教育和文化事业。</a:t>
            </a:r>
            <a:endParaRPr lang="zh-CN">
              <a:latin typeface="微软雅黑"/>
              <a:ea typeface="微软雅黑"/>
              <a:cs typeface="微软雅黑"/>
            </a:endParaRPr>
          </a:p>
        </p:txBody>
      </p:sp>
      <p:sp>
        <p:nvSpPr>
          <p:cNvPr id="6" name="标题 5"/>
          <p:cNvSpPr>
            <a:spLocks noGrp="1"/>
          </p:cNvSpPr>
          <p:nvPr>
            <p:ph type="title"/>
          </p:nvPr>
        </p:nvSpPr>
        <p:spPr/>
        <p:txBody>
          <a:bodyPr/>
          <a:lstStyle/>
          <a:p>
            <a:pPr fontAlgn="auto">
              <a:spcAft>
                <a:spcPts val="0"/>
              </a:spcAft>
              <a:defRPr/>
            </a:pPr>
            <a:r>
              <a:rPr lang="zh-CN" altLang="en-US">
                <a:latin typeface="微软雅黑" charset="0"/>
                <a:ea typeface="微软雅黑" charset="0"/>
              </a:rPr>
              <a:t>结合政府其他项目</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208"/>
            <a:ext cx="10515600" cy="737165"/>
          </a:xfrm>
        </p:spPr>
        <p:txBody>
          <a:bodyPr>
            <a:normAutofit fontScale="90000"/>
          </a:bodyPr>
          <a:lstStyle/>
          <a:p>
            <a:pPr fontAlgn="auto">
              <a:spcAft>
                <a:spcPts val="0"/>
              </a:spcAft>
              <a:defRPr/>
            </a:pPr>
            <a:r>
              <a:rPr lang="zh-CN" altLang="en-IN" b="1" dirty="0">
                <a:solidFill>
                  <a:schemeClr val="tx1"/>
                </a:solidFill>
                <a:latin typeface="微软雅黑" charset="0"/>
                <a:ea typeface="微软雅黑" charset="0"/>
              </a:rPr>
              <a:t>挑战</a:t>
            </a:r>
            <a:endParaRPr b="1">
              <a:latin typeface="微软雅黑" charset="0"/>
              <a:ea typeface="微软雅黑" charset="0"/>
            </a:endParaRPr>
          </a:p>
        </p:txBody>
      </p:sp>
      <p:sp>
        <p:nvSpPr>
          <p:cNvPr id="3" name="Content Placeholder 2"/>
          <p:cNvSpPr>
            <a:spLocks noGrp="1"/>
          </p:cNvSpPr>
          <p:nvPr>
            <p:ph idx="1"/>
          </p:nvPr>
        </p:nvSpPr>
        <p:spPr>
          <a:xfrm>
            <a:off x="838200" y="1101725"/>
            <a:ext cx="4903788" cy="5380038"/>
          </a:xfrm>
        </p:spPr>
        <p:txBody>
          <a:bodyPr>
            <a:noAutofit/>
          </a:bodyPr>
          <a:lstStyle/>
          <a:p>
            <a:pPr fontAlgn="auto">
              <a:lnSpc>
                <a:spcPct val="120000"/>
              </a:lnSpc>
              <a:spcBef>
                <a:spcPts val="0"/>
              </a:spcBef>
              <a:spcAft>
                <a:spcPts val="0"/>
              </a:spcAft>
              <a:buFont typeface="Arial" pitchFamily="34" charset="0"/>
              <a:buChar char="•"/>
              <a:defRPr/>
            </a:pPr>
            <a:r>
              <a:rPr lang="zh-CN" altLang="en-IN" sz="2200" dirty="0">
                <a:solidFill>
                  <a:schemeClr val="tx1"/>
                </a:solidFill>
                <a:latin typeface="微软雅黑" charset="0"/>
                <a:ea typeface="微软雅黑" charset="0"/>
              </a:rPr>
              <a:t>该项目基于 </a:t>
            </a:r>
            <a:r>
              <a:rPr lang="en-US" altLang="zh-CN" sz="2200" dirty="0">
                <a:solidFill>
                  <a:schemeClr val="tx1"/>
                </a:solidFill>
                <a:latin typeface="微软雅黑" charset="0"/>
                <a:ea typeface="微软雅黑" charset="0"/>
              </a:rPr>
              <a:t>“</a:t>
            </a:r>
            <a:r>
              <a:rPr lang="zh-CN" altLang="en-US" sz="2200" dirty="0">
                <a:solidFill>
                  <a:schemeClr val="tx1"/>
                </a:solidFill>
                <a:latin typeface="微软雅黑" charset="0"/>
                <a:ea typeface="微软雅黑" charset="0"/>
              </a:rPr>
              <a:t>竞争</a:t>
            </a:r>
            <a:r>
              <a:rPr lang="en-US" altLang="zh-CN" sz="2200" dirty="0">
                <a:solidFill>
                  <a:schemeClr val="tx1"/>
                </a:solidFill>
                <a:latin typeface="微软雅黑" charset="0"/>
                <a:ea typeface="微软雅黑" charset="0"/>
              </a:rPr>
              <a:t>&amp;</a:t>
            </a:r>
            <a:r>
              <a:rPr lang="zh-CN" altLang="en-US" sz="2200" dirty="0">
                <a:solidFill>
                  <a:schemeClr val="tx1"/>
                </a:solidFill>
                <a:latin typeface="微软雅黑" charset="0"/>
                <a:ea typeface="微软雅黑" charset="0"/>
              </a:rPr>
              <a:t>合作的联邦制</a:t>
            </a:r>
            <a:r>
              <a:rPr lang="en-US" altLang="zh-CN" sz="2200" dirty="0">
                <a:solidFill>
                  <a:schemeClr val="tx1"/>
                </a:solidFill>
                <a:latin typeface="微软雅黑" charset="0"/>
                <a:ea typeface="微软雅黑" charset="0"/>
              </a:rPr>
              <a:t>”</a:t>
            </a:r>
            <a:r>
              <a:rPr lang="zh-CN" altLang="en-US" sz="2200" dirty="0">
                <a:solidFill>
                  <a:schemeClr val="tx1"/>
                </a:solidFill>
                <a:latin typeface="微软雅黑" charset="0"/>
                <a:ea typeface="微软雅黑" charset="0"/>
              </a:rPr>
              <a:t>精神</a:t>
            </a:r>
          </a:p>
          <a:p>
            <a:pPr marL="0" indent="0" fontAlgn="auto">
              <a:lnSpc>
                <a:spcPct val="120000"/>
              </a:lnSpc>
              <a:spcBef>
                <a:spcPts val="0"/>
              </a:spcBef>
              <a:spcAft>
                <a:spcPts val="0"/>
              </a:spcAft>
              <a:buFont typeface="Arial" pitchFamily="34" charset="0"/>
              <a:buNone/>
              <a:defRPr/>
            </a:pPr>
            <a:endParaRPr lang="en-IN" sz="2200" dirty="0" smtClean="0">
              <a:solidFill>
                <a:schemeClr val="tx1"/>
              </a:solidFill>
              <a:latin typeface="微软雅黑" charset="0"/>
              <a:ea typeface="微软雅黑" charset="0"/>
            </a:endParaRPr>
          </a:p>
          <a:p>
            <a:pPr fontAlgn="auto">
              <a:lnSpc>
                <a:spcPct val="120000"/>
              </a:lnSpc>
              <a:spcBef>
                <a:spcPts val="0"/>
              </a:spcBef>
              <a:spcAft>
                <a:spcPts val="0"/>
              </a:spcAft>
              <a:buFont typeface="Arial" pitchFamily="34" charset="0"/>
              <a:buChar char="•"/>
              <a:defRPr/>
            </a:pPr>
            <a:r>
              <a:rPr lang="zh-CN" altLang="en-IN" sz="2200" dirty="0" smtClean="0">
                <a:solidFill>
                  <a:schemeClr val="tx1"/>
                </a:solidFill>
                <a:latin typeface="微软雅黑" charset="0"/>
                <a:ea typeface="微软雅黑" charset="0"/>
              </a:rPr>
              <a:t>第一次采用挑战</a:t>
            </a:r>
            <a:r>
              <a:rPr lang="en-US" altLang="zh-CN" sz="2200" dirty="0" smtClean="0">
                <a:solidFill>
                  <a:schemeClr val="tx1"/>
                </a:solidFill>
                <a:latin typeface="微软雅黑" charset="0"/>
                <a:ea typeface="微软雅黑" charset="0"/>
              </a:rPr>
              <a:t>/</a:t>
            </a:r>
            <a:r>
              <a:rPr lang="zh-CN" altLang="en-US" sz="2200" dirty="0" smtClean="0">
                <a:solidFill>
                  <a:schemeClr val="tx1"/>
                </a:solidFill>
                <a:latin typeface="微软雅黑" charset="0"/>
                <a:ea typeface="微软雅黑" charset="0"/>
              </a:rPr>
              <a:t>竞争的方式选择资助的城市，采用基于区域的开发模式</a:t>
            </a:r>
            <a:endParaRPr lang="en-IN" sz="2200" dirty="0">
              <a:solidFill>
                <a:schemeClr val="tx1"/>
              </a:solidFill>
              <a:latin typeface="微软雅黑" charset="0"/>
              <a:ea typeface="微软雅黑" charset="0"/>
            </a:endParaRPr>
          </a:p>
          <a:p>
            <a:pPr fontAlgn="auto">
              <a:lnSpc>
                <a:spcPct val="120000"/>
              </a:lnSpc>
              <a:spcBef>
                <a:spcPts val="0"/>
              </a:spcBef>
              <a:spcAft>
                <a:spcPts val="0"/>
              </a:spcAft>
              <a:buFont typeface="Arial" pitchFamily="34" charset="0"/>
              <a:buChar char="•"/>
              <a:defRPr/>
            </a:pPr>
            <a:endParaRPr lang="en-IN" sz="2200" dirty="0" smtClean="0">
              <a:solidFill>
                <a:schemeClr val="tx1"/>
              </a:solidFill>
              <a:latin typeface="微软雅黑" charset="0"/>
              <a:ea typeface="微软雅黑" charset="0"/>
            </a:endParaRPr>
          </a:p>
          <a:p>
            <a:pPr fontAlgn="auto">
              <a:lnSpc>
                <a:spcPct val="120000"/>
              </a:lnSpc>
              <a:spcBef>
                <a:spcPts val="0"/>
              </a:spcBef>
              <a:spcAft>
                <a:spcPts val="0"/>
              </a:spcAft>
              <a:buFont typeface="Arial" pitchFamily="34" charset="0"/>
              <a:buChar char="•"/>
              <a:defRPr/>
            </a:pPr>
            <a:r>
              <a:rPr lang="zh-CN" altLang="en-IN" sz="2200" dirty="0" smtClean="0">
                <a:solidFill>
                  <a:schemeClr val="tx1"/>
                </a:solidFill>
                <a:latin typeface="微软雅黑" charset="0"/>
                <a:ea typeface="微软雅黑" charset="0"/>
              </a:rPr>
              <a:t>来自邦和城市地方管理局的有智慧有远见的领导集体，以及果断行事的能力将是智慧城市建设项目成功的关键</a:t>
            </a:r>
            <a:r>
              <a:rPr lang="zh-CN" altLang="en-IN" sz="2200" dirty="0" smtClean="0">
                <a:solidFill>
                  <a:schemeClr val="tx1"/>
                </a:solidFill>
                <a:latin typeface="Gill Sans MT" pitchFamily="34" charset="0"/>
              </a:rPr>
              <a:t>。</a:t>
            </a:r>
          </a:p>
        </p:txBody>
      </p:sp>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
        <p:nvSpPr>
          <p:cNvPr id="5" name="Rectangle 4"/>
          <p:cNvSpPr/>
          <p:nvPr/>
        </p:nvSpPr>
        <p:spPr>
          <a:xfrm>
            <a:off x="6096000" y="1101725"/>
            <a:ext cx="5437188" cy="3709988"/>
          </a:xfrm>
          <a:prstGeom prst="rect">
            <a:avLst/>
          </a:prstGeom>
        </p:spPr>
        <p:txBody>
          <a:bodyPr>
            <a:spAutoFit/>
          </a:bodyPr>
          <a:lstStyle/>
          <a:p>
            <a:pPr marL="342900" indent="-342900" fontAlgn="auto">
              <a:lnSpc>
                <a:spcPct val="120000"/>
              </a:lnSpc>
              <a:spcBef>
                <a:spcPts val="0"/>
              </a:spcBef>
              <a:spcAft>
                <a:spcPts val="0"/>
              </a:spcAft>
              <a:buFont typeface="Arial" pitchFamily="34" charset="0"/>
              <a:buChar char="•"/>
              <a:defRPr/>
            </a:pPr>
            <a:r>
              <a:rPr lang="zh-CN" altLang="en-IN" sz="2200" dirty="0">
                <a:latin typeface="微软雅黑" charset="0"/>
                <a:ea typeface="微软雅黑" charset="0"/>
              </a:rPr>
              <a:t>让各个层级的政策制定者，实施者以及其他利益相关者明白</a:t>
            </a:r>
            <a:r>
              <a:rPr lang="en-US" altLang="zh-CN" sz="2200" dirty="0">
                <a:latin typeface="微软雅黑" charset="0"/>
                <a:ea typeface="微软雅黑" charset="0"/>
              </a:rPr>
              <a:t>“</a:t>
            </a:r>
            <a:r>
              <a:rPr lang="zh-CN" altLang="en-US" sz="2200" dirty="0">
                <a:latin typeface="微软雅黑" charset="0"/>
                <a:ea typeface="微软雅黑" charset="0"/>
              </a:rPr>
              <a:t>改造</a:t>
            </a:r>
            <a:r>
              <a:rPr lang="en-US" altLang="zh-CN" sz="2200" dirty="0">
                <a:latin typeface="微软雅黑" charset="0"/>
                <a:ea typeface="微软雅黑" charset="0"/>
              </a:rPr>
              <a:t>”</a:t>
            </a:r>
            <a:r>
              <a:rPr lang="zh-CN" altLang="en-US" sz="2200" dirty="0">
                <a:latin typeface="微软雅黑" charset="0"/>
                <a:ea typeface="微软雅黑" charset="0"/>
              </a:rPr>
              <a:t>，</a:t>
            </a:r>
            <a:r>
              <a:rPr lang="en-US" altLang="zh-CN" sz="2200" dirty="0">
                <a:latin typeface="微软雅黑" charset="0"/>
                <a:ea typeface="微软雅黑" charset="0"/>
              </a:rPr>
              <a:t>“</a:t>
            </a:r>
            <a:r>
              <a:rPr lang="zh-CN" altLang="en-US" sz="2200" dirty="0">
                <a:latin typeface="微软雅黑" charset="0"/>
                <a:ea typeface="微软雅黑" charset="0"/>
              </a:rPr>
              <a:t>重新开发</a:t>
            </a:r>
            <a:r>
              <a:rPr lang="en-US" altLang="zh-CN" sz="2200" dirty="0">
                <a:latin typeface="微软雅黑" charset="0"/>
                <a:ea typeface="微软雅黑" charset="0"/>
              </a:rPr>
              <a:t>”</a:t>
            </a:r>
            <a:r>
              <a:rPr lang="zh-CN" altLang="en-US" sz="2200" dirty="0">
                <a:latin typeface="微软雅黑" charset="0"/>
                <a:ea typeface="微软雅黑" charset="0"/>
              </a:rPr>
              <a:t>和</a:t>
            </a:r>
            <a:r>
              <a:rPr lang="en-US" altLang="zh-CN" sz="2200" dirty="0">
                <a:latin typeface="微软雅黑" charset="0"/>
                <a:ea typeface="微软雅黑" charset="0"/>
              </a:rPr>
              <a:t>“</a:t>
            </a:r>
            <a:r>
              <a:rPr lang="zh-CN" altLang="en-US" sz="2200" dirty="0">
                <a:latin typeface="微软雅黑" charset="0"/>
                <a:ea typeface="微软雅黑" charset="0"/>
              </a:rPr>
              <a:t>开发城市空区</a:t>
            </a:r>
            <a:r>
              <a:rPr lang="en-US" altLang="zh-CN" sz="2200" dirty="0">
                <a:latin typeface="微软雅黑" charset="0"/>
                <a:ea typeface="微软雅黑" charset="0"/>
              </a:rPr>
              <a:t>”</a:t>
            </a:r>
            <a:r>
              <a:rPr lang="zh-CN" altLang="en-US" sz="2200" dirty="0">
                <a:latin typeface="微软雅黑" charset="0"/>
                <a:ea typeface="微软雅黑" charset="0"/>
              </a:rPr>
              <a:t>这些概念需要能力支持。</a:t>
            </a:r>
            <a:endParaRPr lang="en-IN" sz="2200" dirty="0">
              <a:latin typeface="微软雅黑" charset="0"/>
              <a:ea typeface="微软雅黑" charset="0"/>
            </a:endParaRPr>
          </a:p>
          <a:p>
            <a:pPr fontAlgn="auto">
              <a:lnSpc>
                <a:spcPct val="120000"/>
              </a:lnSpc>
              <a:spcBef>
                <a:spcPts val="0"/>
              </a:spcBef>
              <a:spcAft>
                <a:spcPts val="0"/>
              </a:spcAft>
              <a:buFont typeface="Arial" pitchFamily="34" charset="0"/>
              <a:buNone/>
              <a:defRPr/>
            </a:pPr>
            <a:endParaRPr lang="en-IN" sz="2200" dirty="0">
              <a:latin typeface="微软雅黑" charset="0"/>
              <a:ea typeface="微软雅黑" charset="0"/>
            </a:endParaRPr>
          </a:p>
          <a:p>
            <a:pPr marL="342900" indent="-342900" fontAlgn="auto">
              <a:lnSpc>
                <a:spcPct val="120000"/>
              </a:lnSpc>
              <a:spcBef>
                <a:spcPts val="0"/>
              </a:spcBef>
              <a:spcAft>
                <a:spcPts val="0"/>
              </a:spcAft>
              <a:buFont typeface="Arial" pitchFamily="34" charset="0"/>
              <a:buChar char="•"/>
              <a:defRPr/>
            </a:pPr>
            <a:r>
              <a:rPr lang="zh-CN" altLang="en-IN" sz="2200" dirty="0">
                <a:latin typeface="微软雅黑" charset="0"/>
                <a:ea typeface="微软雅黑" charset="0"/>
              </a:rPr>
              <a:t>在参加</a:t>
            </a:r>
            <a:r>
              <a:rPr lang="en-US" altLang="zh-CN" sz="2200" dirty="0">
                <a:latin typeface="微软雅黑" charset="0"/>
                <a:ea typeface="微软雅黑" charset="0"/>
              </a:rPr>
              <a:t>“</a:t>
            </a:r>
            <a:r>
              <a:rPr lang="zh-CN" altLang="en-US" sz="2200" dirty="0">
                <a:latin typeface="微软雅黑" charset="0"/>
                <a:ea typeface="微软雅黑" charset="0"/>
              </a:rPr>
              <a:t>城市挑战</a:t>
            </a:r>
            <a:r>
              <a:rPr lang="en-US" altLang="zh-CN" sz="2200" dirty="0">
                <a:latin typeface="微软雅黑" charset="0"/>
                <a:ea typeface="微软雅黑" charset="0"/>
              </a:rPr>
              <a:t>”</a:t>
            </a:r>
            <a:r>
              <a:rPr lang="zh-CN" altLang="en-US" sz="2200" dirty="0">
                <a:latin typeface="微软雅黑" charset="0"/>
                <a:ea typeface="微软雅黑" charset="0"/>
              </a:rPr>
              <a:t>之前，就要投入时间和资源为智慧城市建设进行规划。</a:t>
            </a:r>
          </a:p>
          <a:p>
            <a:pPr fontAlgn="auto">
              <a:lnSpc>
                <a:spcPct val="120000"/>
              </a:lnSpc>
              <a:spcBef>
                <a:spcPts val="0"/>
              </a:spcBef>
              <a:spcAft>
                <a:spcPts val="0"/>
              </a:spcAft>
              <a:buFont typeface="Arial" pitchFamily="34" charset="0"/>
              <a:buNone/>
              <a:defRPr/>
            </a:pPr>
            <a:endParaRPr lang="en-IN" sz="2200" dirty="0">
              <a:latin typeface="微软雅黑" charset="0"/>
              <a:ea typeface="微软雅黑" charset="0"/>
            </a:endParaRPr>
          </a:p>
          <a:p>
            <a:pPr marL="342900" indent="-342900" fontAlgn="auto">
              <a:lnSpc>
                <a:spcPct val="120000"/>
              </a:lnSpc>
              <a:spcBef>
                <a:spcPts val="0"/>
              </a:spcBef>
              <a:spcAft>
                <a:spcPts val="0"/>
              </a:spcAft>
              <a:buFont typeface="Arial" pitchFamily="34" charset="0"/>
              <a:buChar char="•"/>
              <a:defRPr/>
            </a:pPr>
            <a:r>
              <a:rPr lang="zh-CN" altLang="en-IN" sz="2200" dirty="0">
                <a:latin typeface="微软雅黑" charset="0"/>
                <a:ea typeface="微软雅黑" charset="0"/>
              </a:rPr>
              <a:t>需要市民积极参与，建言献策。</a:t>
            </a:r>
            <a:endParaRPr>
              <a:latin typeface="微软雅黑" charset="0"/>
              <a:ea typeface="微软雅黑"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 y="2341842"/>
            <a:ext cx="12192000" cy="1325563"/>
          </a:xfrm>
        </p:spPr>
        <p:txBody>
          <a:bodyPr/>
          <a:lstStyle/>
          <a:p>
            <a:pPr algn="ctr" fontAlgn="auto">
              <a:spcAft>
                <a:spcPts val="0"/>
              </a:spcAft>
              <a:defRPr/>
            </a:pPr>
            <a:r>
              <a:rPr lang="en-IN" dirty="0" smtClean="0"/>
              <a:t>Thank You</a:t>
            </a:r>
            <a:endParaRPr lang="en-IN" dirty="0"/>
          </a:p>
        </p:txBody>
      </p:sp>
      <p:sp>
        <p:nvSpPr>
          <p:cNvPr id="4" name="Footer Placeholder 3"/>
          <p:cNvSpPr>
            <a:spLocks noGrp="1"/>
          </p:cNvSpPr>
          <p:nvPr>
            <p:ph type="ftr" sz="quarter" idx="11"/>
          </p:nvPr>
        </p:nvSpPr>
        <p:spPr>
          <a:xfrm>
            <a:off x="3904130" y="6262220"/>
            <a:ext cx="4114800" cy="365125"/>
          </a:xfrm>
        </p:spPr>
        <p:txBody>
          <a:bodyPr/>
          <a:lstStyle/>
          <a:p>
            <a:pPr>
              <a:defRPr/>
            </a:pPr>
            <a:r>
              <a:rPr lang="en-IN"/>
              <a:t>Investments &amp; Technology Promotion Division, Ministry of External Affairs, Govt. of India</a:t>
            </a:r>
            <a:endParaRPr lang="en-US" dirty="0"/>
          </a:p>
        </p:txBody>
      </p:sp>
      <p:sp>
        <p:nvSpPr>
          <p:cNvPr id="47107" name="TextBox 5"/>
          <p:cNvSpPr txBox="1">
            <a:spLocks noChangeArrowheads="1"/>
          </p:cNvSpPr>
          <p:nvPr/>
        </p:nvSpPr>
        <p:spPr bwMode="auto">
          <a:xfrm>
            <a:off x="3563938" y="1022350"/>
            <a:ext cx="2635250" cy="368300"/>
          </a:xfrm>
          <a:prstGeom prst="rect">
            <a:avLst/>
          </a:prstGeom>
          <a:noFill/>
          <a:ln w="9525">
            <a:noFill/>
            <a:miter lim="800000"/>
            <a:headEnd/>
            <a:tailEnd/>
          </a:ln>
        </p:spPr>
        <p:txBody>
          <a:bodyPr>
            <a:spAutoFit/>
          </a:bodyPr>
          <a:lstStyle/>
          <a:p>
            <a:endParaRPr lang="en-IN" altLang="zh-CN">
              <a:latin typeface="Corbel" pitchFamily="34" charset="0"/>
            </a:endParaRPr>
          </a:p>
        </p:txBody>
      </p:sp>
      <p:grpSp>
        <p:nvGrpSpPr>
          <p:cNvPr id="47108" name="Group 8"/>
          <p:cNvGrpSpPr>
            <a:grpSpLocks/>
          </p:cNvGrpSpPr>
          <p:nvPr/>
        </p:nvGrpSpPr>
        <p:grpSpPr bwMode="auto">
          <a:xfrm>
            <a:off x="1971675" y="903288"/>
            <a:ext cx="7429500" cy="4953000"/>
            <a:chOff x="2484345" y="473351"/>
            <a:chExt cx="7429500" cy="4953001"/>
          </a:xfrm>
        </p:grpSpPr>
        <p:pic>
          <p:nvPicPr>
            <p:cNvPr id="47109" name="Picture 2" descr="Smart city"/>
            <p:cNvPicPr>
              <a:picLocks noChangeAspect="1" noChangeArrowheads="1"/>
            </p:cNvPicPr>
            <p:nvPr/>
          </p:nvPicPr>
          <p:blipFill>
            <a:blip r:embed="rId2"/>
            <a:srcRect/>
            <a:stretch>
              <a:fillRect/>
            </a:stretch>
          </p:blipFill>
          <p:spPr bwMode="auto">
            <a:xfrm>
              <a:off x="2484345" y="473351"/>
              <a:ext cx="7429500" cy="4953001"/>
            </a:xfrm>
            <a:prstGeom prst="rect">
              <a:avLst/>
            </a:prstGeom>
            <a:noFill/>
            <a:ln w="9525">
              <a:noFill/>
              <a:miter lim="800000"/>
              <a:headEnd/>
              <a:tailEnd/>
            </a:ln>
          </p:spPr>
        </p:pic>
        <p:sp>
          <p:nvSpPr>
            <p:cNvPr id="8" name="Content Placeholder 2"/>
            <p:cNvSpPr txBox="1"/>
            <p:nvPr/>
          </p:nvSpPr>
          <p:spPr>
            <a:xfrm>
              <a:off x="4802095" y="4192864"/>
              <a:ext cx="3216275" cy="4254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en-IN" sz="2400" b="1" dirty="0" smtClean="0">
                  <a:solidFill>
                    <a:schemeClr val="bg1"/>
                  </a:solidFill>
                </a:rPr>
                <a:t>http://smartcities.gov.in/</a:t>
              </a:r>
            </a:p>
            <a:p>
              <a:pPr fontAlgn="auto">
                <a:spcAft>
                  <a:spcPts val="0"/>
                </a:spcAft>
                <a:defRPr/>
              </a:pPr>
              <a:endParaRPr lang="en-IN" sz="2400" dirty="0">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284163"/>
            <a:ext cx="5213350" cy="1325562"/>
          </a:xfrm>
        </p:spPr>
        <p:txBody>
          <a:bodyPr>
            <a:normAutofit fontScale="90000"/>
          </a:bodyPr>
          <a:lstStyle/>
          <a:p>
            <a:pPr fontAlgn="auto">
              <a:spcAft>
                <a:spcPts val="0"/>
              </a:spcAft>
              <a:defRPr/>
            </a:pPr>
            <a:r>
              <a:rPr lang="zh-CN" altLang="en-IN" b="1" dirty="0" smtClean="0">
                <a:solidFill>
                  <a:schemeClr val="tx1"/>
                </a:solidFill>
                <a:latin typeface="微软雅黑" charset="0"/>
                <a:ea typeface="微软雅黑" charset="0"/>
              </a:rPr>
              <a:t>智慧城市发展目标</a:t>
            </a:r>
            <a:r>
              <a:rPr lang="en-IN" dirty="0" smtClean="0">
                <a:solidFill>
                  <a:schemeClr val="tx1"/>
                </a:solidFill>
                <a:latin typeface="Gill Sans MT" pitchFamily="34" charset="0"/>
              </a:rPr>
              <a:t>	</a:t>
            </a:r>
            <a:endParaRPr lang="en-IN" dirty="0">
              <a:solidFill>
                <a:schemeClr val="tx1"/>
              </a:solidFill>
              <a:latin typeface="Gill Sans MT" pitchFamily="34" charset="0"/>
            </a:endParaRPr>
          </a:p>
        </p:txBody>
      </p:sp>
      <p:sp>
        <p:nvSpPr>
          <p:cNvPr id="3" name="Content Placeholder 2"/>
          <p:cNvSpPr>
            <a:spLocks noGrp="1"/>
          </p:cNvSpPr>
          <p:nvPr>
            <p:ph idx="1"/>
          </p:nvPr>
        </p:nvSpPr>
        <p:spPr>
          <a:xfrm>
            <a:off x="541338" y="2038350"/>
            <a:ext cx="5629275" cy="4351338"/>
          </a:xfrm>
        </p:spPr>
        <p:txBody>
          <a:bodyPr>
            <a:normAutofit lnSpcReduction="20000"/>
          </a:bodyPr>
          <a:lstStyle/>
          <a:p>
            <a:pPr fontAlgn="auto">
              <a:lnSpc>
                <a:spcPct val="120000"/>
              </a:lnSpc>
              <a:spcAft>
                <a:spcPts val="0"/>
              </a:spcAft>
              <a:buFont typeface="Arial" pitchFamily="34" charset="0"/>
              <a:buChar char="•"/>
              <a:defRPr/>
            </a:pPr>
            <a:r>
              <a:rPr lang="zh-CN" altLang="en-IN" sz="2400" dirty="0" smtClean="0">
                <a:solidFill>
                  <a:schemeClr val="tx1"/>
                </a:solidFill>
                <a:latin typeface="微软雅黑" charset="0"/>
                <a:ea typeface="微软雅黑" charset="0"/>
              </a:rPr>
              <a:t>提供核心基础设施，确保市民过上体面的生活，维护环境清洁以及可持续发展，采纳</a:t>
            </a:r>
            <a:r>
              <a:rPr lang="en-US" altLang="zh-CN" sz="2400" dirty="0" smtClean="0">
                <a:solidFill>
                  <a:schemeClr val="tx1"/>
                </a:solidFill>
                <a:latin typeface="微软雅黑" charset="0"/>
                <a:ea typeface="微软雅黑" charset="0"/>
              </a:rPr>
              <a:t>“</a:t>
            </a:r>
            <a:r>
              <a:rPr lang="zh-CN" altLang="en-US" sz="2400" dirty="0" smtClean="0">
                <a:solidFill>
                  <a:schemeClr val="tx1"/>
                </a:solidFill>
                <a:latin typeface="微软雅黑" charset="0"/>
                <a:ea typeface="微软雅黑" charset="0"/>
              </a:rPr>
              <a:t>智慧</a:t>
            </a:r>
            <a:r>
              <a:rPr lang="en-US" altLang="zh-CN" sz="2400" dirty="0" smtClean="0">
                <a:solidFill>
                  <a:schemeClr val="tx1"/>
                </a:solidFill>
                <a:latin typeface="微软雅黑" charset="0"/>
                <a:ea typeface="微软雅黑" charset="0"/>
              </a:rPr>
              <a:t>”</a:t>
            </a:r>
            <a:r>
              <a:rPr lang="zh-CN" altLang="en-US" sz="2400" dirty="0" smtClean="0">
                <a:solidFill>
                  <a:schemeClr val="tx1"/>
                </a:solidFill>
                <a:latin typeface="微软雅黑" charset="0"/>
                <a:ea typeface="微软雅黑" charset="0"/>
              </a:rPr>
              <a:t>的方案解决城市问题。</a:t>
            </a:r>
          </a:p>
          <a:p>
            <a:pPr marL="0" indent="0" fontAlgn="auto">
              <a:lnSpc>
                <a:spcPct val="120000"/>
              </a:lnSpc>
              <a:spcAft>
                <a:spcPts val="0"/>
              </a:spcAft>
              <a:buFont typeface="Arial" pitchFamily="34" charset="0"/>
              <a:buNone/>
              <a:defRPr/>
            </a:pPr>
            <a:endParaRPr lang="zh-CN" altLang="en-US" sz="2400" dirty="0" smtClean="0">
              <a:solidFill>
                <a:schemeClr val="tx1"/>
              </a:solidFill>
              <a:latin typeface="微软雅黑" charset="0"/>
              <a:ea typeface="微软雅黑" charset="0"/>
            </a:endParaRPr>
          </a:p>
          <a:p>
            <a:pPr fontAlgn="auto">
              <a:lnSpc>
                <a:spcPct val="120000"/>
              </a:lnSpc>
              <a:spcAft>
                <a:spcPts val="0"/>
              </a:spcAft>
              <a:buFont typeface="Arial" pitchFamily="34" charset="0"/>
              <a:buChar char="•"/>
              <a:defRPr/>
            </a:pPr>
            <a:r>
              <a:rPr lang="en-IN" sz="2400" dirty="0" smtClean="0">
                <a:solidFill>
                  <a:schemeClr val="tx1"/>
                </a:solidFill>
                <a:latin typeface="微软雅黑" charset="0"/>
                <a:ea typeface="微软雅黑" charset="0"/>
              </a:rPr>
              <a:t> </a:t>
            </a:r>
            <a:r>
              <a:rPr lang="zh-CN" altLang="en-IN" sz="2400" dirty="0" smtClean="0">
                <a:solidFill>
                  <a:schemeClr val="tx1"/>
                </a:solidFill>
                <a:latin typeface="微软雅黑" charset="0"/>
                <a:ea typeface="微软雅黑" charset="0"/>
              </a:rPr>
              <a:t>专注于可持续性和包容性的发展。</a:t>
            </a:r>
            <a:r>
              <a:rPr lang="en-IN" sz="2400" dirty="0" smtClean="0">
                <a:solidFill>
                  <a:schemeClr val="tx1"/>
                </a:solidFill>
                <a:latin typeface="微软雅黑" charset="0"/>
                <a:ea typeface="微软雅黑" charset="0"/>
              </a:rPr>
              <a:t> </a:t>
            </a:r>
          </a:p>
          <a:p>
            <a:pPr marL="0" indent="0" fontAlgn="auto">
              <a:lnSpc>
                <a:spcPct val="120000"/>
              </a:lnSpc>
              <a:spcAft>
                <a:spcPts val="0"/>
              </a:spcAft>
              <a:buFont typeface="Arial" pitchFamily="34" charset="0"/>
              <a:buNone/>
              <a:defRPr/>
            </a:pPr>
            <a:endParaRPr lang="en-IN" sz="2400" dirty="0" smtClean="0">
              <a:solidFill>
                <a:schemeClr val="tx1"/>
              </a:solidFill>
              <a:latin typeface="微软雅黑" charset="0"/>
              <a:ea typeface="微软雅黑" charset="0"/>
            </a:endParaRPr>
          </a:p>
          <a:p>
            <a:pPr fontAlgn="auto">
              <a:lnSpc>
                <a:spcPct val="120000"/>
              </a:lnSpc>
              <a:spcAft>
                <a:spcPts val="0"/>
              </a:spcAft>
              <a:buFont typeface="Arial" pitchFamily="34" charset="0"/>
              <a:buChar char="•"/>
              <a:defRPr/>
            </a:pPr>
            <a:r>
              <a:rPr lang="zh-CN" altLang="en-IN" sz="2400" dirty="0" smtClean="0">
                <a:solidFill>
                  <a:schemeClr val="tx1"/>
                </a:solidFill>
                <a:latin typeface="微软雅黑" charset="0"/>
                <a:ea typeface="微软雅黑" charset="0"/>
              </a:rPr>
              <a:t>设计一个可复制模式，像灯塔那样指引有志之市去发展自己。</a:t>
            </a:r>
          </a:p>
        </p:txBody>
      </p:sp>
      <p:pic>
        <p:nvPicPr>
          <p:cNvPr id="23555" name="Picture 2" descr="Smart Cities: The Security Challenge"/>
          <p:cNvPicPr>
            <a:picLocks noChangeAspect="1" noChangeArrowheads="1"/>
          </p:cNvPicPr>
          <p:nvPr/>
        </p:nvPicPr>
        <p:blipFill>
          <a:blip r:embed="rId3"/>
          <a:srcRect/>
          <a:stretch>
            <a:fillRect/>
          </a:stretch>
        </p:blipFill>
        <p:spPr bwMode="auto">
          <a:xfrm>
            <a:off x="6064250" y="1236663"/>
            <a:ext cx="5905500" cy="35718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18" y="321975"/>
            <a:ext cx="8756561" cy="1325563"/>
          </a:xfrm>
        </p:spPr>
        <p:txBody>
          <a:bodyPr>
            <a:noAutofit/>
          </a:bodyPr>
          <a:lstStyle/>
          <a:p>
            <a:pPr fontAlgn="auto">
              <a:spcAft>
                <a:spcPts val="0"/>
              </a:spcAft>
              <a:defRPr/>
            </a:pPr>
            <a:r>
              <a:rPr lang="zh-CN" altLang="en-IN" sz="4800" b="1" dirty="0" smtClean="0">
                <a:latin typeface="微软雅黑" charset="0"/>
                <a:ea typeface="微软雅黑" charset="0"/>
              </a:rPr>
              <a:t>智慧城市: </a:t>
            </a:r>
            <a:r>
              <a:rPr lang="en-IN" sz="4800" b="1" dirty="0" smtClean="0">
                <a:latin typeface="微软雅黑" charset="0"/>
                <a:ea typeface="微软雅黑" charset="0"/>
              </a:rPr>
              <a:t/>
            </a:r>
            <a:br>
              <a:rPr lang="en-IN" sz="4800" b="1" dirty="0" smtClean="0">
                <a:latin typeface="微软雅黑" charset="0"/>
                <a:ea typeface="微软雅黑" charset="0"/>
              </a:rPr>
            </a:br>
            <a:r>
              <a:rPr lang="zh-CN" altLang="en-IN" sz="4800" b="1" dirty="0" smtClean="0">
                <a:latin typeface="微软雅黑" charset="0"/>
                <a:ea typeface="微软雅黑" charset="0"/>
              </a:rPr>
              <a:t>核心要素</a:t>
            </a:r>
            <a:endParaRPr lang="en-IN" sz="4800" b="1" dirty="0">
              <a:latin typeface="微软雅黑" charset="0"/>
              <a:ea typeface="微软雅黑" charset="0"/>
            </a:endParaRPr>
          </a:p>
        </p:txBody>
      </p:sp>
      <p:sp>
        <p:nvSpPr>
          <p:cNvPr id="3" name="Content Placeholder 2"/>
          <p:cNvSpPr>
            <a:spLocks noGrp="1"/>
          </p:cNvSpPr>
          <p:nvPr>
            <p:ph idx="1"/>
          </p:nvPr>
        </p:nvSpPr>
        <p:spPr>
          <a:xfrm>
            <a:off x="496888" y="2032000"/>
            <a:ext cx="5646737" cy="4351338"/>
          </a:xfrm>
        </p:spPr>
        <p:txBody>
          <a:bodyPr>
            <a:normAutofit fontScale="77500"/>
          </a:bodyPr>
          <a:lstStyle/>
          <a:p>
            <a:pPr fontAlgn="auto">
              <a:spcAft>
                <a:spcPts val="0"/>
              </a:spcAft>
              <a:buFont typeface="Arial" pitchFamily="34" charset="0"/>
              <a:buChar char="•"/>
              <a:defRPr/>
            </a:pPr>
            <a:r>
              <a:rPr lang="zh-CN" altLang="en-IN" dirty="0" smtClean="0">
                <a:solidFill>
                  <a:schemeClr val="tx1"/>
                </a:solidFill>
                <a:latin typeface="微软雅黑" charset="0"/>
                <a:ea typeface="微软雅黑" charset="0"/>
              </a:rPr>
              <a:t>供水</a:t>
            </a:r>
            <a:endParaRPr lang="en-IN"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dirty="0">
                <a:solidFill>
                  <a:schemeClr val="tx1"/>
                </a:solidFill>
                <a:latin typeface="微软雅黑" charset="0"/>
                <a:ea typeface="微软雅黑" charset="0"/>
              </a:rPr>
              <a:t>有保障的电力供应</a:t>
            </a:r>
          </a:p>
          <a:p>
            <a:pPr fontAlgn="auto">
              <a:spcAft>
                <a:spcPts val="0"/>
              </a:spcAft>
              <a:buFont typeface="Arial" pitchFamily="34" charset="0"/>
              <a:buChar char="•"/>
              <a:defRPr/>
            </a:pPr>
            <a:r>
              <a:rPr lang="zh-CN" altLang="en-IN" dirty="0" smtClean="0">
                <a:solidFill>
                  <a:schemeClr val="tx1"/>
                </a:solidFill>
                <a:latin typeface="微软雅黑" charset="0"/>
                <a:ea typeface="微软雅黑" charset="0"/>
              </a:rPr>
              <a:t>卫生，包括固体垃圾管理</a:t>
            </a:r>
          </a:p>
          <a:p>
            <a:pPr fontAlgn="auto">
              <a:spcAft>
                <a:spcPts val="0"/>
              </a:spcAft>
              <a:buFont typeface="Arial" pitchFamily="34" charset="0"/>
              <a:buChar char="•"/>
              <a:defRPr/>
            </a:pPr>
            <a:r>
              <a:rPr lang="zh-CN" altLang="en-IN" dirty="0" smtClean="0">
                <a:solidFill>
                  <a:schemeClr val="tx1"/>
                </a:solidFill>
                <a:latin typeface="微软雅黑" charset="0"/>
                <a:ea typeface="微软雅黑" charset="0"/>
              </a:rPr>
              <a:t>有效的城市交通和公共交通</a:t>
            </a:r>
          </a:p>
          <a:p>
            <a:pPr fontAlgn="auto">
              <a:spcAft>
                <a:spcPts val="0"/>
              </a:spcAft>
              <a:buFont typeface="Arial" pitchFamily="34" charset="0"/>
              <a:buChar char="•"/>
              <a:defRPr/>
            </a:pPr>
            <a:r>
              <a:rPr lang="zh-CN" altLang="en-IN" dirty="0">
                <a:solidFill>
                  <a:schemeClr val="tx1"/>
                </a:solidFill>
                <a:latin typeface="微软雅黑" charset="0"/>
                <a:ea typeface="微软雅黑" charset="0"/>
              </a:rPr>
              <a:t>负担的起的住房，尤其是经济困难家庭</a:t>
            </a:r>
            <a:endParaRPr lang="en-IN"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dirty="0">
                <a:solidFill>
                  <a:schemeClr val="tx1"/>
                </a:solidFill>
                <a:latin typeface="微软雅黑" charset="0"/>
                <a:ea typeface="微软雅黑" charset="0"/>
              </a:rPr>
              <a:t>连通性极佳的信息网络以及数字化系统</a:t>
            </a:r>
          </a:p>
          <a:p>
            <a:pPr fontAlgn="auto">
              <a:spcAft>
                <a:spcPts val="0"/>
              </a:spcAft>
              <a:buFont typeface="Arial" pitchFamily="34" charset="0"/>
              <a:buChar char="•"/>
              <a:defRPr/>
            </a:pPr>
            <a:r>
              <a:rPr lang="zh-CN" altLang="en-IN" dirty="0" smtClean="0">
                <a:solidFill>
                  <a:schemeClr val="tx1"/>
                </a:solidFill>
                <a:latin typeface="微软雅黑" charset="0"/>
                <a:ea typeface="微软雅黑" charset="0"/>
              </a:rPr>
              <a:t>有效的管理（电子政务，公民参与）</a:t>
            </a:r>
            <a:endParaRPr lang="en-IN"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dirty="0" smtClean="0">
                <a:solidFill>
                  <a:schemeClr val="tx1"/>
                </a:solidFill>
                <a:latin typeface="微软雅黑" charset="0"/>
                <a:ea typeface="微软雅黑" charset="0"/>
              </a:rPr>
              <a:t>可持续发展的环境</a:t>
            </a:r>
            <a:endParaRPr lang="en-IN"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dirty="0">
                <a:solidFill>
                  <a:schemeClr val="tx1"/>
                </a:solidFill>
                <a:latin typeface="微软雅黑" charset="0"/>
                <a:ea typeface="微软雅黑" charset="0"/>
              </a:rPr>
              <a:t>公民安全和保障</a:t>
            </a:r>
          </a:p>
          <a:p>
            <a:pPr fontAlgn="auto">
              <a:spcAft>
                <a:spcPts val="0"/>
              </a:spcAft>
              <a:buFont typeface="Arial" pitchFamily="34" charset="0"/>
              <a:buChar char="•"/>
              <a:defRPr/>
            </a:pPr>
            <a:r>
              <a:rPr lang="zh-CN" altLang="en-IN" dirty="0">
                <a:solidFill>
                  <a:schemeClr val="tx1"/>
                </a:solidFill>
                <a:latin typeface="微软雅黑" charset="0"/>
                <a:ea typeface="微软雅黑" charset="0"/>
              </a:rPr>
              <a:t>健康和教育</a:t>
            </a:r>
          </a:p>
          <a:p>
            <a:pPr fontAlgn="auto">
              <a:spcAft>
                <a:spcPts val="0"/>
              </a:spcAft>
              <a:buFont typeface="Arial" pitchFamily="34" charset="0"/>
              <a:buChar char="•"/>
              <a:defRPr/>
            </a:pPr>
            <a:endParaRPr lang="en-IN" dirty="0">
              <a:solidFill>
                <a:schemeClr val="tx1"/>
              </a:solidFill>
              <a:latin typeface="Gill Sans MT" pitchFamily="34" charset="0"/>
            </a:endParaRPr>
          </a:p>
        </p:txBody>
      </p:sp>
      <p:pic>
        <p:nvPicPr>
          <p:cNvPr id="4098" name="Picture 2" descr="http://images.indianexpress.com/2015/06/smart-city.jpg"/>
          <p:cNvPicPr>
            <a:picLocks noChangeAspect="1" noChangeArrowheads="1"/>
          </p:cNvPicPr>
          <p:nvPr/>
        </p:nvPicPr>
        <p:blipFill rotWithShape="1">
          <a:blip r:embed="rId2">
            <a:extLst>
              <a:ext uri="{28A0092B-C50C-407E-A947-70E740481C1C}"/>
            </a:extLst>
          </a:blip>
          <a:srcRect l="10345" r="7789"/>
          <a:stretch>
            <a:fillRect/>
          </a:stretch>
        </p:blipFill>
        <p:spPr bwMode="auto">
          <a:xfrm>
            <a:off x="6143606" y="694502"/>
            <a:ext cx="5911404" cy="4019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336550" y="231775"/>
            <a:ext cx="5356225" cy="1325563"/>
          </a:xfrm>
        </p:spPr>
        <p:txBody>
          <a:bodyPr wrap="square" numCol="1" anchorCtr="0" compatLnSpc="1">
            <a:prstTxWarp prst="textNoShape">
              <a:avLst/>
            </a:prstTxWarp>
          </a:bodyPr>
          <a:lstStyle/>
          <a:p>
            <a:r>
              <a:rPr lang="zh-CN" altLang="en-IN" sz="4800" b="1" smtClean="0">
                <a:solidFill>
                  <a:schemeClr val="tx1"/>
                </a:solidFill>
                <a:latin typeface="微软雅黑"/>
                <a:ea typeface="微软雅黑"/>
                <a:cs typeface="微软雅黑"/>
              </a:rPr>
              <a:t>智慧的解决方案</a:t>
            </a:r>
          </a:p>
        </p:txBody>
      </p:sp>
      <p:sp>
        <p:nvSpPr>
          <p:cNvPr id="3" name="Content Placeholder 2"/>
          <p:cNvSpPr>
            <a:spLocks noGrp="1"/>
          </p:cNvSpPr>
          <p:nvPr>
            <p:ph idx="1"/>
          </p:nvPr>
        </p:nvSpPr>
        <p:spPr>
          <a:xfrm>
            <a:off x="322263" y="1839913"/>
            <a:ext cx="5356225" cy="2487612"/>
          </a:xfrm>
          <a:solidFill>
            <a:srgbClr val="002060"/>
          </a:solidFill>
        </p:spPr>
        <p:txBody>
          <a:bodyPr>
            <a:normAutofit lnSpcReduction="20000"/>
          </a:bodyPr>
          <a:lstStyle/>
          <a:p>
            <a:pPr marL="0" indent="0" fontAlgn="auto">
              <a:spcAft>
                <a:spcPts val="0"/>
              </a:spcAft>
              <a:buFont typeface="Arial" pitchFamily="34" charset="0"/>
              <a:buNone/>
              <a:defRPr/>
            </a:pPr>
            <a:r>
              <a:rPr lang="zh-CN" altLang="en-IN" sz="2000" b="1" dirty="0" smtClean="0">
                <a:solidFill>
                  <a:schemeClr val="tx1"/>
                </a:solidFill>
                <a:latin typeface="微软雅黑" charset="0"/>
                <a:ea typeface="微软雅黑" charset="0"/>
              </a:rPr>
              <a:t>电子政务和市民服务</a:t>
            </a:r>
            <a:endParaRPr lang="en-IN" sz="2000" b="1" dirty="0" smtClean="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公共信息和公民意见处理</a:t>
            </a: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电子服务</a:t>
            </a: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市民参与</a:t>
            </a:r>
            <a:endParaRPr lang="en-IN" sz="2000" dirty="0" smtClean="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公民和城市的眼和耳</a:t>
            </a: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安防视频监控</a:t>
            </a:r>
            <a:endParaRPr lang="en-IN" sz="2000" dirty="0">
              <a:solidFill>
                <a:schemeClr val="tx1"/>
              </a:solidFill>
              <a:latin typeface="微软雅黑" charset="0"/>
              <a:ea typeface="微软雅黑" charset="0"/>
            </a:endParaRPr>
          </a:p>
        </p:txBody>
      </p:sp>
      <p:sp>
        <p:nvSpPr>
          <p:cNvPr id="4" name="Content Placeholder 2"/>
          <p:cNvSpPr txBox="1"/>
          <p:nvPr/>
        </p:nvSpPr>
        <p:spPr>
          <a:xfrm>
            <a:off x="335924" y="4565711"/>
            <a:ext cx="5356538" cy="2009438"/>
          </a:xfrm>
          <a:prstGeom prst="rect">
            <a:avLst/>
          </a:prstGeom>
          <a:solidFill>
            <a:schemeClr val="bg1">
              <a:lumMod val="95000"/>
              <a:lumOff val="5000"/>
            </a:schemeClr>
          </a:solidFill>
        </p:spPr>
        <p:txBody>
          <a:bodyPr>
            <a:normAutofit lnSpcReduction="20000"/>
          </a:bodyPr>
          <a:lstStyle>
            <a:lvl1pPr marL="228600" indent="-228600" algn="l" defTabSz="914400" rtl="0" eaLnBrk="1" latinLnBrk="0" hangingPunct="1">
              <a:lnSpc>
                <a:spcPct val="90000"/>
              </a:lnSpc>
              <a:spcBef>
                <a:spcPts val="1000"/>
              </a:spcBef>
              <a:buFont typeface="Arial"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zh-CN" altLang="en-IN" sz="2000" b="1" dirty="0" smtClean="0">
                <a:latin typeface="微软雅黑" charset="0"/>
                <a:ea typeface="微软雅黑" charset="0"/>
              </a:rPr>
              <a:t>垃圾管理</a:t>
            </a:r>
            <a:endParaRPr lang="en-IN" sz="2000" b="1" dirty="0" smtClean="0">
              <a:latin typeface="微软雅黑" charset="0"/>
              <a:ea typeface="微软雅黑" charset="0"/>
            </a:endParaRPr>
          </a:p>
          <a:p>
            <a:pPr fontAlgn="auto">
              <a:spcAft>
                <a:spcPts val="0"/>
              </a:spcAft>
              <a:defRPr/>
            </a:pPr>
            <a:r>
              <a:rPr lang="zh-CN" altLang="en-IN" sz="2000" dirty="0" smtClean="0">
                <a:latin typeface="微软雅黑" charset="0"/>
                <a:ea typeface="微软雅黑" charset="0"/>
              </a:rPr>
              <a:t>垃圾转化为能源和燃料</a:t>
            </a:r>
            <a:endParaRPr lang="en-IN" sz="2000" dirty="0" smtClean="0">
              <a:latin typeface="微软雅黑" charset="0"/>
              <a:ea typeface="微软雅黑" charset="0"/>
            </a:endParaRPr>
          </a:p>
          <a:p>
            <a:pPr fontAlgn="auto">
              <a:spcAft>
                <a:spcPts val="0"/>
              </a:spcAft>
              <a:defRPr/>
            </a:pPr>
            <a:r>
              <a:rPr lang="zh-CN" altLang="en-IN" sz="2000" dirty="0" smtClean="0">
                <a:latin typeface="微软雅黑" charset="0"/>
                <a:ea typeface="微软雅黑" charset="0"/>
              </a:rPr>
              <a:t>垃圾做成堆肥</a:t>
            </a:r>
          </a:p>
          <a:p>
            <a:pPr fontAlgn="auto">
              <a:spcAft>
                <a:spcPts val="0"/>
              </a:spcAft>
              <a:defRPr/>
            </a:pPr>
            <a:r>
              <a:rPr lang="zh-CN" altLang="en-IN" sz="2000" dirty="0" smtClean="0">
                <a:latin typeface="微软雅黑" charset="0"/>
                <a:ea typeface="微软雅黑" charset="0"/>
              </a:rPr>
              <a:t>污水处理</a:t>
            </a:r>
            <a:endParaRPr lang="en-IN" sz="2000" dirty="0" smtClean="0">
              <a:latin typeface="微软雅黑" charset="0"/>
              <a:ea typeface="微软雅黑" charset="0"/>
            </a:endParaRPr>
          </a:p>
          <a:p>
            <a:pPr fontAlgn="auto">
              <a:spcAft>
                <a:spcPts val="0"/>
              </a:spcAft>
              <a:defRPr/>
            </a:pPr>
            <a:r>
              <a:rPr lang="zh-CN" altLang="en-IN" sz="2000" dirty="0" smtClean="0">
                <a:latin typeface="微软雅黑" charset="0"/>
                <a:ea typeface="微软雅黑" charset="0"/>
              </a:rPr>
              <a:t>减少以及循环利用建筑垃圾</a:t>
            </a:r>
            <a:endParaRPr>
              <a:latin typeface="微软雅黑" charset="0"/>
              <a:ea typeface="微软雅黑" charset="0"/>
            </a:endParaRPr>
          </a:p>
        </p:txBody>
      </p:sp>
      <p:sp>
        <p:nvSpPr>
          <p:cNvPr id="5" name="Content Placeholder 2"/>
          <p:cNvSpPr txBox="1"/>
          <p:nvPr/>
        </p:nvSpPr>
        <p:spPr>
          <a:xfrm>
            <a:off x="6155028" y="67807"/>
            <a:ext cx="5356538" cy="1696600"/>
          </a:xfrm>
          <a:prstGeom prst="rect">
            <a:avLst/>
          </a:prstGeom>
          <a:solidFill>
            <a:schemeClr val="accent3">
              <a:lumMod val="50000"/>
            </a:schemeClr>
          </a:solidFill>
        </p:spPr>
        <p:txBody>
          <a:bodyPr>
            <a:normAutofit lnSpcReduction="20000"/>
          </a:bodyPr>
          <a:lstStyle>
            <a:lvl1pPr marL="228600" indent="-228600" algn="l" defTabSz="914400" rtl="0" eaLnBrk="1" latinLnBrk="0" hangingPunct="1">
              <a:lnSpc>
                <a:spcPct val="90000"/>
              </a:lnSpc>
              <a:spcBef>
                <a:spcPts val="1000"/>
              </a:spcBef>
              <a:buFont typeface="Arial"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zh-CN" altLang="en-IN" sz="2000" b="1" dirty="0" smtClean="0">
                <a:latin typeface="微软雅黑" charset="0"/>
                <a:ea typeface="微软雅黑" charset="0"/>
              </a:rPr>
              <a:t>用水管里</a:t>
            </a:r>
            <a:endParaRPr lang="en-IN" sz="2000" b="1" dirty="0" smtClean="0">
              <a:latin typeface="微软雅黑" charset="0"/>
              <a:ea typeface="微软雅黑" charset="0"/>
            </a:endParaRPr>
          </a:p>
          <a:p>
            <a:pPr fontAlgn="auto">
              <a:spcAft>
                <a:spcPts val="0"/>
              </a:spcAft>
              <a:defRPr/>
            </a:pPr>
            <a:r>
              <a:rPr lang="zh-CN" altLang="en-IN" sz="2000" dirty="0" smtClean="0">
                <a:latin typeface="微软雅黑" charset="0"/>
                <a:ea typeface="微软雅黑" charset="0"/>
              </a:rPr>
              <a:t>智能水表和智能管理</a:t>
            </a:r>
          </a:p>
          <a:p>
            <a:pPr fontAlgn="auto">
              <a:spcAft>
                <a:spcPts val="0"/>
              </a:spcAft>
              <a:defRPr/>
            </a:pPr>
            <a:r>
              <a:rPr lang="zh-CN" altLang="en-IN" sz="2000" dirty="0" smtClean="0">
                <a:latin typeface="微软雅黑" charset="0"/>
                <a:ea typeface="微软雅黑" charset="0"/>
              </a:rPr>
              <a:t>漏水监测</a:t>
            </a:r>
          </a:p>
          <a:p>
            <a:pPr fontAlgn="auto">
              <a:spcAft>
                <a:spcPts val="0"/>
              </a:spcAft>
              <a:defRPr/>
            </a:pPr>
            <a:r>
              <a:rPr lang="zh-CN" altLang="en-IN" sz="2000" dirty="0" smtClean="0">
                <a:latin typeface="微软雅黑" charset="0"/>
                <a:ea typeface="微软雅黑" charset="0"/>
              </a:rPr>
              <a:t>水质监控</a:t>
            </a:r>
            <a:endParaRPr lang="en-IN" sz="2000" dirty="0">
              <a:latin typeface="微软雅黑" charset="0"/>
              <a:ea typeface="微软雅黑" charset="0"/>
            </a:endParaRPr>
          </a:p>
        </p:txBody>
      </p:sp>
      <p:sp>
        <p:nvSpPr>
          <p:cNvPr id="6" name="Content Placeholder 2"/>
          <p:cNvSpPr txBox="1"/>
          <p:nvPr/>
        </p:nvSpPr>
        <p:spPr>
          <a:xfrm>
            <a:off x="6154738" y="1844675"/>
            <a:ext cx="5356225" cy="1660525"/>
          </a:xfrm>
          <a:prstGeom prst="rect">
            <a:avLst/>
          </a:prstGeom>
          <a:solidFill>
            <a:schemeClr val="accent5">
              <a:lumMod val="75000"/>
            </a:schemeClr>
          </a:solidFill>
        </p:spPr>
        <p:txBody>
          <a:bodyPr>
            <a:normAutofit lnSpcReduction="20000"/>
          </a:bodyPr>
          <a:lstStyle>
            <a:lvl1pPr marL="228600" indent="-228600" algn="l" defTabSz="914400" rtl="0" eaLnBrk="1" latinLnBrk="0" hangingPunct="1">
              <a:lnSpc>
                <a:spcPct val="90000"/>
              </a:lnSpc>
              <a:spcBef>
                <a:spcPts val="1000"/>
              </a:spcBef>
              <a:buFont typeface="Arial"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zh-CN" altLang="en-IN" sz="2000" b="1" dirty="0" smtClean="0">
                <a:solidFill>
                  <a:schemeClr val="bg1"/>
                </a:solidFill>
                <a:latin typeface="微软雅黑" charset="0"/>
                <a:ea typeface="微软雅黑" charset="0"/>
              </a:rPr>
              <a:t>能源管理</a:t>
            </a:r>
            <a:endParaRPr lang="en-IN" sz="2000" b="1" dirty="0" smtClean="0">
              <a:solidFill>
                <a:schemeClr val="bg1"/>
              </a:solidFill>
              <a:latin typeface="微软雅黑" charset="0"/>
              <a:ea typeface="微软雅黑" charset="0"/>
            </a:endParaRPr>
          </a:p>
          <a:p>
            <a:pPr fontAlgn="auto">
              <a:spcAft>
                <a:spcPts val="0"/>
              </a:spcAft>
              <a:defRPr/>
            </a:pPr>
            <a:r>
              <a:rPr lang="zh-CN" altLang="en-IN" sz="2000" dirty="0" smtClean="0">
                <a:solidFill>
                  <a:schemeClr val="bg1"/>
                </a:solidFill>
                <a:latin typeface="微软雅黑" charset="0"/>
                <a:ea typeface="微软雅黑" charset="0"/>
              </a:rPr>
              <a:t>智能电表和智能管理</a:t>
            </a:r>
          </a:p>
          <a:p>
            <a:pPr fontAlgn="auto">
              <a:spcAft>
                <a:spcPts val="0"/>
              </a:spcAft>
              <a:defRPr/>
            </a:pPr>
            <a:r>
              <a:rPr lang="zh-CN" altLang="en-IN" sz="2000" dirty="0" smtClean="0">
                <a:solidFill>
                  <a:schemeClr val="bg1"/>
                </a:solidFill>
                <a:latin typeface="微软雅黑" charset="0"/>
                <a:ea typeface="微软雅黑" charset="0"/>
              </a:rPr>
              <a:t>可再生能源</a:t>
            </a:r>
          </a:p>
          <a:p>
            <a:pPr fontAlgn="auto">
              <a:spcAft>
                <a:spcPts val="0"/>
              </a:spcAft>
              <a:defRPr/>
            </a:pPr>
            <a:r>
              <a:rPr lang="zh-CN" altLang="en-IN" sz="2000" dirty="0" smtClean="0">
                <a:solidFill>
                  <a:schemeClr val="bg1"/>
                </a:solidFill>
                <a:latin typeface="微软雅黑" charset="0"/>
                <a:ea typeface="微软雅黑" charset="0"/>
              </a:rPr>
              <a:t>节能和绿色环保建筑</a:t>
            </a:r>
            <a:endParaRPr lang="en-IN" sz="2000" dirty="0">
              <a:solidFill>
                <a:schemeClr val="bg1"/>
              </a:solidFill>
              <a:latin typeface="微软雅黑" charset="0"/>
              <a:ea typeface="微软雅黑" charset="0"/>
            </a:endParaRPr>
          </a:p>
        </p:txBody>
      </p:sp>
      <p:sp>
        <p:nvSpPr>
          <p:cNvPr id="7" name="Content Placeholder 2"/>
          <p:cNvSpPr txBox="1"/>
          <p:nvPr/>
        </p:nvSpPr>
        <p:spPr>
          <a:xfrm>
            <a:off x="6155028" y="3586247"/>
            <a:ext cx="5356538" cy="1552424"/>
          </a:xfrm>
          <a:prstGeom prst="rect">
            <a:avLst/>
          </a:prstGeom>
          <a:solidFill>
            <a:schemeClr val="bg2"/>
          </a:solidFill>
        </p:spPr>
        <p:txBody>
          <a:bodyPr>
            <a:normAutofit lnSpcReduction="10000"/>
          </a:bodyPr>
          <a:lstStyle>
            <a:lvl1pPr marL="228600" indent="-228600" algn="l" defTabSz="914400" rtl="0" eaLnBrk="1" latinLnBrk="0" hangingPunct="1">
              <a:lnSpc>
                <a:spcPct val="90000"/>
              </a:lnSpc>
              <a:spcBef>
                <a:spcPts val="1000"/>
              </a:spcBef>
              <a:buFont typeface="Arial"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zh-CN" altLang="en-IN" sz="2000" b="1" dirty="0" smtClean="0">
                <a:latin typeface="微软雅黑" charset="0"/>
                <a:ea typeface="微软雅黑" charset="0"/>
              </a:rPr>
              <a:t>城市交通</a:t>
            </a:r>
            <a:endParaRPr lang="en-IN" sz="2000" b="1" dirty="0" smtClean="0">
              <a:latin typeface="微软雅黑" charset="0"/>
              <a:ea typeface="微软雅黑" charset="0"/>
            </a:endParaRPr>
          </a:p>
          <a:p>
            <a:pPr fontAlgn="auto">
              <a:spcAft>
                <a:spcPts val="0"/>
              </a:spcAft>
              <a:defRPr/>
            </a:pPr>
            <a:r>
              <a:rPr lang="zh-CN" altLang="en-IN" sz="2000" dirty="0" smtClean="0">
                <a:latin typeface="微软雅黑" charset="0"/>
                <a:ea typeface="微软雅黑" charset="0"/>
              </a:rPr>
              <a:t>智能停车管理</a:t>
            </a:r>
          </a:p>
          <a:p>
            <a:pPr fontAlgn="auto">
              <a:spcAft>
                <a:spcPts val="0"/>
              </a:spcAft>
              <a:defRPr/>
            </a:pPr>
            <a:r>
              <a:rPr lang="zh-CN" altLang="en-IN" sz="2000" dirty="0" smtClean="0">
                <a:latin typeface="微软雅黑" charset="0"/>
                <a:ea typeface="微软雅黑" charset="0"/>
              </a:rPr>
              <a:t>智能交通管理</a:t>
            </a:r>
            <a:endParaRPr lang="en-IN" sz="2000" dirty="0" smtClean="0">
              <a:latin typeface="微软雅黑" charset="0"/>
              <a:ea typeface="微软雅黑" charset="0"/>
            </a:endParaRPr>
          </a:p>
          <a:p>
            <a:pPr fontAlgn="auto">
              <a:spcAft>
                <a:spcPts val="0"/>
              </a:spcAft>
              <a:defRPr/>
            </a:pPr>
            <a:r>
              <a:rPr lang="zh-CN" altLang="en-IN" sz="2000" dirty="0" smtClean="0">
                <a:latin typeface="微软雅黑" charset="0"/>
                <a:ea typeface="微软雅黑" charset="0"/>
              </a:rPr>
              <a:t>多式联运</a:t>
            </a:r>
          </a:p>
        </p:txBody>
      </p:sp>
      <p:sp>
        <p:nvSpPr>
          <p:cNvPr id="8" name="Content Placeholder 2"/>
          <p:cNvSpPr txBox="1"/>
          <p:nvPr/>
        </p:nvSpPr>
        <p:spPr>
          <a:xfrm>
            <a:off x="6165759" y="5219722"/>
            <a:ext cx="5356538" cy="1552424"/>
          </a:xfrm>
          <a:prstGeom prst="rect">
            <a:avLst/>
          </a:prstGeom>
          <a:solidFill>
            <a:srgbClr val="C00000"/>
          </a:solidFill>
        </p:spPr>
        <p:txBody>
          <a:bodyPr>
            <a:normAutofit lnSpcReduction="10000"/>
          </a:bodyPr>
          <a:lstStyle>
            <a:lvl1pPr marL="228600" indent="-228600" algn="l" defTabSz="914400" rtl="0" eaLnBrk="1" latinLnBrk="0" hangingPunct="1">
              <a:lnSpc>
                <a:spcPct val="90000"/>
              </a:lnSpc>
              <a:spcBef>
                <a:spcPts val="1000"/>
              </a:spcBef>
              <a:buFont typeface="Arial"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34" charset="0"/>
              <a:buNone/>
              <a:defRPr/>
            </a:pPr>
            <a:r>
              <a:rPr lang="zh-CN" altLang="en-IN" sz="2000" b="1" dirty="0" smtClean="0">
                <a:latin typeface="微软雅黑" charset="0"/>
                <a:ea typeface="微软雅黑" charset="0"/>
              </a:rPr>
              <a:t>其他</a:t>
            </a:r>
          </a:p>
          <a:p>
            <a:pPr fontAlgn="auto">
              <a:spcAft>
                <a:spcPts val="0"/>
              </a:spcAft>
              <a:defRPr/>
            </a:pPr>
            <a:r>
              <a:rPr lang="zh-CN" altLang="en-IN" sz="2000" dirty="0" smtClean="0">
                <a:latin typeface="微软雅黑" charset="0"/>
                <a:ea typeface="微软雅黑" charset="0"/>
              </a:rPr>
              <a:t>远程医疗和远程教育</a:t>
            </a:r>
          </a:p>
          <a:p>
            <a:pPr fontAlgn="auto">
              <a:spcAft>
                <a:spcPts val="0"/>
              </a:spcAft>
              <a:defRPr/>
            </a:pPr>
            <a:r>
              <a:rPr lang="en-IN" sz="2000" smtClean="0">
                <a:latin typeface="微软雅黑" charset="0"/>
                <a:ea typeface="微软雅黑" charset="0"/>
              </a:rPr>
              <a:t> </a:t>
            </a:r>
            <a:r>
              <a:rPr lang="zh-CN" altLang="en-IN" sz="2000" dirty="0" smtClean="0">
                <a:latin typeface="微软雅黑" charset="0"/>
                <a:ea typeface="微软雅黑" charset="0"/>
              </a:rPr>
              <a:t>企业孵化/贸易促进中心</a:t>
            </a:r>
            <a:endParaRPr lang="en-IN" sz="2000" smtClean="0">
              <a:latin typeface="微软雅黑" charset="0"/>
              <a:ea typeface="微软雅黑" charset="0"/>
            </a:endParaRPr>
          </a:p>
          <a:p>
            <a:pPr fontAlgn="auto">
              <a:spcAft>
                <a:spcPts val="0"/>
              </a:spcAft>
              <a:defRPr/>
            </a:pPr>
            <a:r>
              <a:rPr lang="zh-CN" altLang="en-IN" sz="2000" dirty="0" smtClean="0">
                <a:latin typeface="微软雅黑" charset="0"/>
                <a:ea typeface="微软雅黑" charset="0"/>
              </a:rPr>
              <a:t>技能培训中心</a:t>
            </a:r>
            <a:r>
              <a:rPr lang="en-IN" sz="2000" dirty="0" smtClean="0">
                <a:latin typeface="微软雅黑" charset="0"/>
                <a:ea typeface="微软雅黑" charset="0"/>
              </a:rPr>
              <a:t> </a:t>
            </a:r>
            <a:endParaRPr lang="en-IN" sz="2000" dirty="0">
              <a:latin typeface="微软雅黑" charset="0"/>
              <a:ea typeface="微软雅黑" charset="0"/>
            </a:endParaRPr>
          </a:p>
        </p:txBody>
      </p:sp>
      <p:sp>
        <p:nvSpPr>
          <p:cNvPr id="9" name="Footer Placeholder 8"/>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zh-CN" altLang="en-IN" b="1" dirty="0" smtClean="0">
                <a:latin typeface="微软雅黑" charset="0"/>
                <a:ea typeface="微软雅黑" charset="0"/>
              </a:rPr>
              <a:t>覆盖范围和持续时间</a:t>
            </a:r>
            <a:endParaRPr lang="en-IN" b="1" dirty="0">
              <a:latin typeface="微软雅黑" charset="0"/>
              <a:ea typeface="微软雅黑" charset="0"/>
            </a:endParaRPr>
          </a:p>
        </p:txBody>
      </p:sp>
      <p:sp>
        <p:nvSpPr>
          <p:cNvPr id="27650" name="Content Placeholder 2"/>
          <p:cNvSpPr>
            <a:spLocks noGrp="1"/>
          </p:cNvSpPr>
          <p:nvPr>
            <p:ph idx="1"/>
          </p:nvPr>
        </p:nvSpPr>
        <p:spPr bwMode="auto">
          <a:xfrm>
            <a:off x="838200" y="1852613"/>
            <a:ext cx="9812338" cy="4351337"/>
          </a:xfrm>
        </p:spPr>
        <p:txBody>
          <a:bodyPr wrap="square" numCol="1" anchor="t" anchorCtr="0" compatLnSpc="1">
            <a:prstTxWarp prst="textNoShape">
              <a:avLst/>
            </a:prstTxWarp>
          </a:bodyPr>
          <a:lstStyle/>
          <a:p>
            <a:r>
              <a:rPr lang="zh-CN" altLang="en-IN" smtClean="0">
                <a:solidFill>
                  <a:schemeClr val="tx1"/>
                </a:solidFill>
                <a:latin typeface="微软雅黑"/>
                <a:ea typeface="微软雅黑"/>
                <a:cs typeface="微软雅黑"/>
              </a:rPr>
              <a:t>该项目覆盖</a:t>
            </a:r>
            <a:r>
              <a:rPr lang="en-US" altLang="zh-CN" smtClean="0">
                <a:solidFill>
                  <a:schemeClr val="tx1"/>
                </a:solidFill>
                <a:latin typeface="微软雅黑"/>
                <a:ea typeface="微软雅黑"/>
                <a:cs typeface="微软雅黑"/>
              </a:rPr>
              <a:t>100</a:t>
            </a:r>
            <a:r>
              <a:rPr lang="zh-CN" altLang="en-US" smtClean="0">
                <a:solidFill>
                  <a:schemeClr val="tx1"/>
                </a:solidFill>
                <a:latin typeface="微软雅黑"/>
                <a:ea typeface="微软雅黑"/>
                <a:cs typeface="微软雅黑"/>
              </a:rPr>
              <a:t>个城市，为期</a:t>
            </a:r>
            <a:r>
              <a:rPr lang="en-US" altLang="zh-CN" smtClean="0">
                <a:solidFill>
                  <a:schemeClr val="tx1"/>
                </a:solidFill>
                <a:latin typeface="微软雅黑"/>
                <a:ea typeface="微软雅黑"/>
                <a:cs typeface="微软雅黑"/>
              </a:rPr>
              <a:t>5</a:t>
            </a:r>
            <a:r>
              <a:rPr lang="zh-CN" altLang="en-US" smtClean="0">
                <a:solidFill>
                  <a:schemeClr val="tx1"/>
                </a:solidFill>
                <a:latin typeface="微软雅黑"/>
                <a:ea typeface="微软雅黑"/>
                <a:cs typeface="微软雅黑"/>
              </a:rPr>
              <a:t>年 （始于</a:t>
            </a:r>
            <a:r>
              <a:rPr lang="en-US" altLang="zh-CN" smtClean="0">
                <a:solidFill>
                  <a:schemeClr val="tx1"/>
                </a:solidFill>
                <a:latin typeface="微软雅黑"/>
                <a:ea typeface="微软雅黑"/>
                <a:cs typeface="微软雅黑"/>
              </a:rPr>
              <a:t>2015-2016</a:t>
            </a:r>
            <a:r>
              <a:rPr lang="zh-CN" altLang="en-US" smtClean="0">
                <a:solidFill>
                  <a:schemeClr val="tx1"/>
                </a:solidFill>
                <a:latin typeface="微软雅黑"/>
                <a:ea typeface="微软雅黑"/>
                <a:cs typeface="微软雅黑"/>
              </a:rPr>
              <a:t>财政年，终于</a:t>
            </a:r>
            <a:r>
              <a:rPr lang="en-US" altLang="zh-CN" smtClean="0">
                <a:solidFill>
                  <a:schemeClr val="tx1"/>
                </a:solidFill>
                <a:latin typeface="微软雅黑"/>
                <a:ea typeface="微软雅黑"/>
                <a:cs typeface="微软雅黑"/>
              </a:rPr>
              <a:t>2019-2020</a:t>
            </a:r>
            <a:r>
              <a:rPr lang="zh-CN" altLang="en-US" smtClean="0">
                <a:solidFill>
                  <a:schemeClr val="tx1"/>
                </a:solidFill>
                <a:latin typeface="微软雅黑"/>
                <a:ea typeface="微软雅黑"/>
                <a:cs typeface="微软雅黑"/>
              </a:rPr>
              <a:t>财政年）。</a:t>
            </a:r>
            <a:endParaRPr lang="en-IN" smtClean="0">
              <a:solidFill>
                <a:schemeClr val="tx1"/>
              </a:solidFill>
              <a:latin typeface="微软雅黑"/>
              <a:ea typeface="微软雅黑"/>
              <a:cs typeface="微软雅黑"/>
            </a:endParaRPr>
          </a:p>
          <a:p>
            <a:endParaRPr lang="en-IN" smtClean="0">
              <a:solidFill>
                <a:schemeClr val="tx1"/>
              </a:solidFill>
              <a:latin typeface="微软雅黑"/>
              <a:ea typeface="微软雅黑"/>
              <a:cs typeface="微软雅黑"/>
            </a:endParaRPr>
          </a:p>
          <a:p>
            <a:r>
              <a:rPr lang="zh-CN" altLang="en-IN" smtClean="0">
                <a:solidFill>
                  <a:schemeClr val="tx1"/>
                </a:solidFill>
                <a:latin typeface="微软雅黑"/>
                <a:ea typeface="微软雅黑"/>
                <a:cs typeface="微软雅黑"/>
              </a:rPr>
              <a:t>经过</a:t>
            </a:r>
            <a:r>
              <a:rPr lang="zh-CN" altLang="en-IN" smtClean="0">
                <a:solidFill>
                  <a:schemeClr val="tx1"/>
                </a:solidFill>
                <a:latin typeface="微软雅黑"/>
                <a:ea typeface="微软雅黑"/>
                <a:cs typeface="微软雅黑"/>
                <a:sym typeface="+mn-ea"/>
              </a:rPr>
              <a:t>城市发展部评估之后，在吸取经验教训的基础上印度会继续实施该项目。</a:t>
            </a:r>
            <a:endParaRPr lang="en-IN" smtClean="0">
              <a:solidFill>
                <a:schemeClr val="tx1"/>
              </a:solidFill>
              <a:latin typeface="微软雅黑"/>
              <a:ea typeface="微软雅黑"/>
              <a:cs typeface="微软雅黑"/>
            </a:endParaRPr>
          </a:p>
        </p:txBody>
      </p:sp>
      <p:sp>
        <p:nvSpPr>
          <p:cNvPr id="4" name="Footer Placeholder 3"/>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258763" y="146050"/>
            <a:ext cx="10515600" cy="1325563"/>
          </a:xfrm>
        </p:spPr>
        <p:txBody>
          <a:bodyPr wrap="square" numCol="1" anchorCtr="0" compatLnSpc="1">
            <a:prstTxWarp prst="textNoShape">
              <a:avLst/>
            </a:prstTxWarp>
          </a:bodyPr>
          <a:lstStyle/>
          <a:p>
            <a:r>
              <a:rPr lang="zh-CN" altLang="en-IN" sz="4800" b="1" smtClean="0">
                <a:solidFill>
                  <a:schemeClr val="tx1"/>
                </a:solidFill>
                <a:latin typeface="微软雅黑"/>
                <a:ea typeface="微软雅黑"/>
                <a:cs typeface="微软雅黑"/>
              </a:rPr>
              <a:t>即将建设智慧城市的邦</a:t>
            </a:r>
            <a:r>
              <a:rPr lang="en-US" altLang="zh-CN" sz="4800" b="1" smtClean="0">
                <a:solidFill>
                  <a:schemeClr val="tx1"/>
                </a:solidFill>
                <a:latin typeface="微软雅黑"/>
                <a:ea typeface="微软雅黑"/>
                <a:cs typeface="微软雅黑"/>
              </a:rPr>
              <a:t>/</a:t>
            </a:r>
            <a:r>
              <a:rPr lang="zh-CN" altLang="en-US" sz="4800" b="1" smtClean="0">
                <a:solidFill>
                  <a:schemeClr val="tx1"/>
                </a:solidFill>
                <a:latin typeface="微软雅黑"/>
                <a:ea typeface="微软雅黑"/>
                <a:cs typeface="微软雅黑"/>
              </a:rPr>
              <a:t>中央直辖区</a:t>
            </a:r>
          </a:p>
        </p:txBody>
      </p:sp>
      <p:graphicFrame>
        <p:nvGraphicFramePr>
          <p:cNvPr id="5" name="Table 4"/>
          <p:cNvGraphicFramePr>
            <a:graphicFrameLocks noGrp="1"/>
          </p:cNvGraphicFramePr>
          <p:nvPr/>
        </p:nvGraphicFramePr>
        <p:xfrm>
          <a:off x="541338" y="1363663"/>
          <a:ext cx="3192462" cy="4821237"/>
        </p:xfrm>
        <a:graphic>
          <a:graphicData uri="http://schemas.openxmlformats.org/drawingml/2006/table">
            <a:tbl>
              <a:tblPr firstRow="1" bandRow="1">
                <a:tableStyleId>{5C22544A-7EE6-4342-B048-85BDC9FD1C3A}</a:tableStyleId>
              </a:tblPr>
              <a:tblGrid>
                <a:gridCol w="2523490"/>
                <a:gridCol w="669701"/>
              </a:tblGrid>
              <a:tr h="370840">
                <a:tc>
                  <a:txBody>
                    <a:bodyPr/>
                    <a:lstStyle/>
                    <a:p>
                      <a:r>
                        <a:rPr lang="zh-CN" altLang="en-IN" dirty="0">
                          <a:latin typeface="Gill Sans MT" pitchFamily="34" charset="0"/>
                        </a:rPr>
                        <a:t>邦</a:t>
                      </a:r>
                      <a:r>
                        <a:rPr lang="en-US" altLang="zh-CN" dirty="0">
                          <a:latin typeface="Gill Sans MT" pitchFamily="34" charset="0"/>
                        </a:rPr>
                        <a:t>/</a:t>
                      </a:r>
                      <a:r>
                        <a:rPr lang="zh-CN" altLang="en-US" dirty="0">
                          <a:latin typeface="Gill Sans MT" pitchFamily="34" charset="0"/>
                        </a:rPr>
                        <a:t>中央直辖区</a:t>
                      </a:r>
                    </a:p>
                  </a:txBody>
                  <a:tcPr/>
                </a:tc>
                <a:tc>
                  <a:txBody>
                    <a:bodyPr/>
                    <a:lstStyle/>
                    <a:p>
                      <a:r>
                        <a:rPr lang="zh-CN" altLang="en-IN" dirty="0">
                          <a:latin typeface="Gill Sans MT" pitchFamily="34" charset="0"/>
                        </a:rPr>
                        <a:t>数量</a:t>
                      </a:r>
                    </a:p>
                  </a:txBody>
                  <a:tcPr/>
                </a:tc>
              </a:tr>
              <a:tr h="370840">
                <a:tc>
                  <a:txBody>
                    <a:bodyPr/>
                    <a:lstStyle/>
                    <a:p>
                      <a:pPr algn="l"/>
                      <a:r>
                        <a:rPr lang="zh-CN" altLang="en-IN" dirty="0" smtClean="0">
                          <a:latin typeface="Gill Sans MT" pitchFamily="34" charset="0"/>
                        </a:rPr>
                        <a:t>安达曼-尼科巴群岛</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安得拉邦</a:t>
                      </a:r>
                    </a:p>
                  </a:txBody>
                  <a:tcPr/>
                </a:tc>
                <a:tc>
                  <a:txBody>
                    <a:bodyPr/>
                    <a:lstStyle/>
                    <a:p>
                      <a:pPr algn="l"/>
                      <a:r>
                        <a:rPr lang="zh-CN" altLang="en-IN" dirty="0" smtClean="0">
                          <a:latin typeface="Gill Sans MT" pitchFamily="34" charset="0"/>
                        </a:rPr>
                        <a:t>3</a:t>
                      </a:r>
                    </a:p>
                  </a:txBody>
                  <a:tcPr/>
                </a:tc>
              </a:tr>
              <a:tr h="370840">
                <a:tc>
                  <a:txBody>
                    <a:bodyPr/>
                    <a:lstStyle/>
                    <a:p>
                      <a:pPr algn="l"/>
                      <a:r>
                        <a:rPr lang="zh-CN" altLang="en-IN" dirty="0" smtClean="0">
                          <a:latin typeface="Gill Sans MT" pitchFamily="34" charset="0"/>
                        </a:rPr>
                        <a:t>阿鲁纳恰尔邦</a:t>
                      </a:r>
                    </a:p>
                  </a:txBody>
                  <a:tcPr/>
                </a:tc>
                <a:tc>
                  <a:txBody>
                    <a:bodyPr/>
                    <a:lstStyle/>
                    <a:p>
                      <a:pPr algn="l"/>
                      <a:r>
                        <a:rPr lang="zh-CN" altLang="en-IN" dirty="0" smtClean="0">
                          <a:latin typeface="Gill Sans MT" pitchFamily="34" charset="0"/>
                        </a:rPr>
                        <a:t>1</a:t>
                      </a:r>
                    </a:p>
                  </a:txBody>
                  <a:tcPr/>
                </a:tc>
              </a:tr>
              <a:tr h="370840">
                <a:tc>
                  <a:txBody>
                    <a:bodyPr/>
                    <a:lstStyle/>
                    <a:p>
                      <a:pPr algn="l"/>
                      <a:r>
                        <a:rPr lang="zh-CN" altLang="en-IN" dirty="0" smtClean="0">
                          <a:latin typeface="Gill Sans MT" pitchFamily="34" charset="0"/>
                        </a:rPr>
                        <a:t>阿萨姆邦</a:t>
                      </a:r>
                    </a:p>
                  </a:txBody>
                  <a:tcPr/>
                </a:tc>
                <a:tc>
                  <a:txBody>
                    <a:bodyPr/>
                    <a:lstStyle/>
                    <a:p>
                      <a:pPr algn="l"/>
                      <a:r>
                        <a:rPr lang="zh-CN" altLang="en-IN" dirty="0" smtClean="0">
                          <a:latin typeface="Gill Sans MT" pitchFamily="34" charset="0"/>
                        </a:rPr>
                        <a:t>1</a:t>
                      </a:r>
                    </a:p>
                  </a:txBody>
                  <a:tcPr/>
                </a:tc>
              </a:tr>
              <a:tr h="370840">
                <a:tc>
                  <a:txBody>
                    <a:bodyPr/>
                    <a:lstStyle/>
                    <a:p>
                      <a:pPr algn="l"/>
                      <a:r>
                        <a:rPr lang="zh-CN" altLang="en-IN" dirty="0" smtClean="0">
                          <a:latin typeface="Gill Sans MT" pitchFamily="34" charset="0"/>
                        </a:rPr>
                        <a:t>阿萨姆邦</a:t>
                      </a:r>
                    </a:p>
                  </a:txBody>
                  <a:tcPr/>
                </a:tc>
                <a:tc>
                  <a:txBody>
                    <a:bodyPr/>
                    <a:lstStyle/>
                    <a:p>
                      <a:pPr algn="l"/>
                      <a:r>
                        <a:rPr lang="zh-CN" altLang="en-IN" dirty="0" smtClean="0">
                          <a:latin typeface="Gill Sans MT" pitchFamily="34" charset="0"/>
                        </a:rPr>
                        <a:t>3</a:t>
                      </a:r>
                    </a:p>
                  </a:txBody>
                  <a:tcPr/>
                </a:tc>
              </a:tr>
              <a:tr h="370840">
                <a:tc>
                  <a:txBody>
                    <a:bodyPr/>
                    <a:lstStyle/>
                    <a:p>
                      <a:pPr algn="l"/>
                      <a:r>
                        <a:rPr lang="zh-CN" altLang="en-IN" dirty="0" smtClean="0">
                          <a:latin typeface="Gill Sans MT" pitchFamily="34" charset="0"/>
                        </a:rPr>
                        <a:t>昌迪加尔</a:t>
                      </a:r>
                    </a:p>
                  </a:txBody>
                  <a:tcPr/>
                </a:tc>
                <a:tc>
                  <a:txBody>
                    <a:bodyPr/>
                    <a:lstStyle/>
                    <a:p>
                      <a:pPr algn="l"/>
                      <a:r>
                        <a:rPr lang="zh-CN" altLang="en-IN" dirty="0" smtClean="0">
                          <a:latin typeface="Gill Sans MT" pitchFamily="34" charset="0"/>
                        </a:rPr>
                        <a:t>1</a:t>
                      </a:r>
                    </a:p>
                  </a:txBody>
                  <a:tcPr/>
                </a:tc>
              </a:tr>
              <a:tr h="370840">
                <a:tc>
                  <a:txBody>
                    <a:bodyPr/>
                    <a:lstStyle/>
                    <a:p>
                      <a:pPr algn="l"/>
                      <a:r>
                        <a:rPr lang="zh-CN" altLang="en-IN" dirty="0" smtClean="0">
                          <a:latin typeface="Gill Sans MT" pitchFamily="34" charset="0"/>
                        </a:rPr>
                        <a:t>恰蒂斯加尔邦</a:t>
                      </a:r>
                    </a:p>
                  </a:txBody>
                  <a:tcPr/>
                </a:tc>
                <a:tc>
                  <a:txBody>
                    <a:bodyPr/>
                    <a:lstStyle/>
                    <a:p>
                      <a:pPr algn="l"/>
                      <a:r>
                        <a:rPr lang="zh-CN" altLang="en-IN" dirty="0" smtClean="0">
                          <a:latin typeface="Gill Sans MT" pitchFamily="34" charset="0"/>
                        </a:rPr>
                        <a:t>2</a:t>
                      </a:r>
                    </a:p>
                  </a:txBody>
                  <a:tcPr/>
                </a:tc>
              </a:tr>
              <a:tr h="370840">
                <a:tc>
                  <a:txBody>
                    <a:bodyPr/>
                    <a:lstStyle/>
                    <a:p>
                      <a:pPr algn="l"/>
                      <a:r>
                        <a:rPr lang="zh-CN" altLang="en-IN" dirty="0" smtClean="0">
                          <a:latin typeface="Gill Sans MT" pitchFamily="34" charset="0"/>
                        </a:rPr>
                        <a:t>达曼-第乌</a:t>
                      </a:r>
                    </a:p>
                  </a:txBody>
                  <a:tcPr/>
                </a:tc>
                <a:tc>
                  <a:txBody>
                    <a:bodyPr/>
                    <a:lstStyle/>
                    <a:p>
                      <a:pPr algn="l"/>
                      <a:r>
                        <a:rPr lang="zh-CN" altLang="en-IN" dirty="0" smtClean="0">
                          <a:latin typeface="Gill Sans MT" pitchFamily="34" charset="0"/>
                        </a:rPr>
                        <a:t>1</a:t>
                      </a:r>
                    </a:p>
                  </a:txBody>
                  <a:tcPr/>
                </a:tc>
              </a:tr>
              <a:tr h="370840">
                <a:tc>
                  <a:txBody>
                    <a:bodyPr/>
                    <a:lstStyle/>
                    <a:p>
                      <a:pPr algn="l"/>
                      <a:r>
                        <a:rPr lang="zh-CN" altLang="en-IN" dirty="0" smtClean="0">
                          <a:latin typeface="Gill Sans MT" pitchFamily="34" charset="0"/>
                        </a:rPr>
                        <a:t>达德拉-纳加尔哈维利</a:t>
                      </a:r>
                    </a:p>
                  </a:txBody>
                  <a:tcPr/>
                </a:tc>
                <a:tc>
                  <a:txBody>
                    <a:bodyPr/>
                    <a:lstStyle/>
                    <a:p>
                      <a:pPr algn="l"/>
                      <a:r>
                        <a:rPr lang="zh-CN" altLang="en-IN" dirty="0" smtClean="0">
                          <a:latin typeface="Gill Sans MT" pitchFamily="34" charset="0"/>
                        </a:rPr>
                        <a:t>1</a:t>
                      </a:r>
                    </a:p>
                  </a:txBody>
                  <a:tcPr/>
                </a:tc>
              </a:tr>
              <a:tr h="370840">
                <a:tc>
                  <a:txBody>
                    <a:bodyPr/>
                    <a:lstStyle/>
                    <a:p>
                      <a:pPr algn="l"/>
                      <a:r>
                        <a:rPr lang="zh-CN" altLang="en-IN" dirty="0" smtClean="0">
                          <a:latin typeface="Gill Sans MT" pitchFamily="34" charset="0"/>
                        </a:rPr>
                        <a:t>德里</a:t>
                      </a:r>
                    </a:p>
                  </a:txBody>
                  <a:tcPr/>
                </a:tc>
                <a:tc>
                  <a:txBody>
                    <a:bodyPr/>
                    <a:lstStyle/>
                    <a:p>
                      <a:pPr algn="l"/>
                      <a:r>
                        <a:rPr lang="zh-CN" altLang="en-IN" dirty="0" smtClean="0">
                          <a:latin typeface="Gill Sans MT" pitchFamily="34" charset="0"/>
                        </a:rPr>
                        <a:t>1</a:t>
                      </a:r>
                    </a:p>
                  </a:txBody>
                  <a:tcPr/>
                </a:tc>
              </a:tr>
              <a:tr h="370840">
                <a:tc>
                  <a:txBody>
                    <a:bodyPr/>
                    <a:lstStyle/>
                    <a:p>
                      <a:pPr algn="l"/>
                      <a:r>
                        <a:rPr lang="zh-CN" altLang="en-IN" dirty="0" smtClean="0">
                          <a:latin typeface="Gill Sans MT" pitchFamily="34" charset="0"/>
                        </a:rPr>
                        <a:t>果阿邦</a:t>
                      </a:r>
                    </a:p>
                  </a:txBody>
                  <a:tcPr/>
                </a:tc>
                <a:tc>
                  <a:txBody>
                    <a:bodyPr/>
                    <a:lstStyle/>
                    <a:p>
                      <a:pPr algn="l"/>
                      <a:r>
                        <a:rPr lang="zh-CN" altLang="en-IN" dirty="0" smtClean="0">
                          <a:latin typeface="Gill Sans MT" pitchFamily="34" charset="0"/>
                        </a:rPr>
                        <a:t>1</a:t>
                      </a:r>
                    </a:p>
                  </a:txBody>
                  <a:tcPr/>
                </a:tc>
              </a:tr>
              <a:tr h="370840">
                <a:tc>
                  <a:txBody>
                    <a:bodyPr/>
                    <a:lstStyle/>
                    <a:p>
                      <a:pPr algn="l"/>
                      <a:r>
                        <a:rPr lang="zh-CN" altLang="en-IN" dirty="0" smtClean="0">
                          <a:latin typeface="Gill Sans MT" pitchFamily="34" charset="0"/>
                        </a:rPr>
                        <a:t>古吉拉特邦</a:t>
                      </a:r>
                    </a:p>
                  </a:txBody>
                  <a:tcPr/>
                </a:tc>
                <a:tc>
                  <a:txBody>
                    <a:bodyPr/>
                    <a:lstStyle/>
                    <a:p>
                      <a:pPr algn="l"/>
                      <a:r>
                        <a:rPr lang="zh-CN" altLang="en-IN" dirty="0" smtClean="0">
                          <a:latin typeface="Gill Sans MT" pitchFamily="34" charset="0"/>
                        </a:rPr>
                        <a:t>6</a:t>
                      </a:r>
                    </a:p>
                  </a:txBody>
                  <a:tcPr/>
                </a:tc>
              </a:tr>
            </a:tbl>
          </a:graphicData>
        </a:graphic>
      </p:graphicFrame>
      <p:graphicFrame>
        <p:nvGraphicFramePr>
          <p:cNvPr id="6" name="Table 5"/>
          <p:cNvGraphicFramePr>
            <a:graphicFrameLocks noGrp="1"/>
          </p:cNvGraphicFramePr>
          <p:nvPr/>
        </p:nvGraphicFramePr>
        <p:xfrm>
          <a:off x="4210050" y="1374775"/>
          <a:ext cx="3192463" cy="4821238"/>
        </p:xfrm>
        <a:graphic>
          <a:graphicData uri="http://schemas.openxmlformats.org/drawingml/2006/table">
            <a:tbl>
              <a:tblPr firstRow="1" bandRow="1">
                <a:tableStyleId>{5C22544A-7EE6-4342-B048-85BDC9FD1C3A}</a:tableStyleId>
              </a:tblPr>
              <a:tblGrid>
                <a:gridCol w="2523186"/>
                <a:gridCol w="669701"/>
              </a:tblGrid>
              <a:tr h="370840">
                <a:tc>
                  <a:txBody>
                    <a:bodyPr/>
                    <a:lstStyle/>
                    <a:p>
                      <a:r>
                        <a:rPr lang="zh-CN" altLang="en-IN" sz="1800" dirty="0">
                          <a:latin typeface="Gill Sans MT" pitchFamily="34" charset="0"/>
                          <a:sym typeface="+mn-ea"/>
                        </a:rPr>
                        <a:t>邦</a:t>
                      </a:r>
                      <a:r>
                        <a:rPr lang="en-US" altLang="zh-CN" sz="1800" dirty="0">
                          <a:latin typeface="Gill Sans MT" pitchFamily="34" charset="0"/>
                          <a:sym typeface="+mn-ea"/>
                        </a:rPr>
                        <a:t>/</a:t>
                      </a:r>
                      <a:r>
                        <a:rPr lang="zh-CN" altLang="en-US" sz="1800" dirty="0">
                          <a:latin typeface="Gill Sans MT" pitchFamily="34" charset="0"/>
                          <a:sym typeface="+mn-ea"/>
                        </a:rPr>
                        <a:t>中央直辖区</a:t>
                      </a:r>
                      <a:endParaRPr lang="zh-CN" altLang="en-IN" dirty="0">
                        <a:latin typeface="Gill Sans MT" pitchFamily="34" charset="0"/>
                      </a:endParaRPr>
                    </a:p>
                  </a:txBody>
                  <a:tcPr/>
                </a:tc>
                <a:tc>
                  <a:txBody>
                    <a:bodyPr/>
                    <a:lstStyle/>
                    <a:p>
                      <a:r>
                        <a:rPr lang="zh-CN" altLang="en-IN" dirty="0">
                          <a:latin typeface="Gill Sans MT" pitchFamily="34" charset="0"/>
                        </a:rPr>
                        <a:t>数量</a:t>
                      </a:r>
                    </a:p>
                  </a:txBody>
                  <a:tcPr/>
                </a:tc>
              </a:tr>
              <a:tr h="370840">
                <a:tc>
                  <a:txBody>
                    <a:bodyPr/>
                    <a:lstStyle/>
                    <a:p>
                      <a:pPr algn="l"/>
                      <a:r>
                        <a:rPr lang="zh-CN" altLang="en-IN" dirty="0" smtClean="0">
                          <a:latin typeface="Gill Sans MT" pitchFamily="34" charset="0"/>
                        </a:rPr>
                        <a:t> 哈里亚纳邦</a:t>
                      </a:r>
                    </a:p>
                  </a:txBody>
                  <a:tcPr/>
                </a:tc>
                <a:tc>
                  <a:txBody>
                    <a:bodyPr/>
                    <a:lstStyle/>
                    <a:p>
                      <a:r>
                        <a:rPr lang="en-IN" b="1" dirty="0" smtClean="0">
                          <a:latin typeface="Gill Sans MT" pitchFamily="34" charset="0"/>
                        </a:rPr>
                        <a:t>2</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喜马偕尔邦</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查谟-克什米尔邦</a:t>
                      </a:r>
                    </a:p>
                  </a:txBody>
                  <a:tcPr/>
                </a:tc>
                <a:tc>
                  <a:txBody>
                    <a:bodyPr/>
                    <a:lstStyle/>
                    <a:p>
                      <a:r>
                        <a:rPr lang="en-IN" b="1" dirty="0" smtClean="0">
                          <a:latin typeface="Gill Sans MT" pitchFamily="34" charset="0"/>
                        </a:rPr>
                        <a:t>2</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贾坎德邦</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卡纳塔克邦</a:t>
                      </a:r>
                    </a:p>
                  </a:txBody>
                  <a:tcPr/>
                </a:tc>
                <a:tc>
                  <a:txBody>
                    <a:bodyPr/>
                    <a:lstStyle/>
                    <a:p>
                      <a:r>
                        <a:rPr lang="en-IN" b="1" dirty="0" smtClean="0">
                          <a:latin typeface="Gill Sans MT" pitchFamily="34" charset="0"/>
                        </a:rPr>
                        <a:t>6</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喀拉拉邦</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拉克沙群岛</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马哈拉施特拉邦</a:t>
                      </a:r>
                    </a:p>
                  </a:txBody>
                  <a:tcPr/>
                </a:tc>
                <a:tc>
                  <a:txBody>
                    <a:bodyPr/>
                    <a:lstStyle/>
                    <a:p>
                      <a:r>
                        <a:rPr lang="en-IN" b="1" dirty="0" smtClean="0">
                          <a:latin typeface="Gill Sans MT" pitchFamily="34" charset="0"/>
                        </a:rPr>
                        <a:t>10</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曼尼普尔区</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梅加拉亚邦</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那加兰邦</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奥里萨邦</a:t>
                      </a:r>
                    </a:p>
                  </a:txBody>
                  <a:tcPr/>
                </a:tc>
                <a:tc>
                  <a:txBody>
                    <a:bodyPr/>
                    <a:lstStyle/>
                    <a:p>
                      <a:r>
                        <a:rPr lang="en-IN" b="1" dirty="0" smtClean="0">
                          <a:latin typeface="Gill Sans MT" pitchFamily="34" charset="0"/>
                        </a:rPr>
                        <a:t>2</a:t>
                      </a:r>
                      <a:endParaRPr lang="en-IN" b="1" dirty="0">
                        <a:latin typeface="Gill Sans MT" pitchFamily="34" charset="0"/>
                      </a:endParaRPr>
                    </a:p>
                  </a:txBody>
                  <a:tcPr/>
                </a:tc>
              </a:tr>
            </a:tbl>
          </a:graphicData>
        </a:graphic>
      </p:graphicFrame>
      <p:graphicFrame>
        <p:nvGraphicFramePr>
          <p:cNvPr id="8" name="Table 7"/>
          <p:cNvGraphicFramePr>
            <a:graphicFrameLocks noGrp="1"/>
          </p:cNvGraphicFramePr>
          <p:nvPr/>
        </p:nvGraphicFramePr>
        <p:xfrm>
          <a:off x="7866063" y="1371600"/>
          <a:ext cx="3192462" cy="4445000"/>
        </p:xfrm>
        <a:graphic>
          <a:graphicData uri="http://schemas.openxmlformats.org/drawingml/2006/table">
            <a:tbl>
              <a:tblPr firstRow="1" bandRow="1">
                <a:tableStyleId>{5C22544A-7EE6-4342-B048-85BDC9FD1C3A}</a:tableStyleId>
              </a:tblPr>
              <a:tblGrid>
                <a:gridCol w="2523186"/>
                <a:gridCol w="669701"/>
              </a:tblGrid>
              <a:tr h="370840">
                <a:tc>
                  <a:txBody>
                    <a:bodyPr/>
                    <a:lstStyle/>
                    <a:p>
                      <a:r>
                        <a:rPr lang="zh-CN" altLang="en-IN" sz="1800" dirty="0">
                          <a:latin typeface="Gill Sans MT" pitchFamily="34" charset="0"/>
                          <a:sym typeface="+mn-ea"/>
                        </a:rPr>
                        <a:t>邦</a:t>
                      </a:r>
                      <a:r>
                        <a:rPr lang="en-US" altLang="zh-CN" sz="1800" dirty="0">
                          <a:latin typeface="Gill Sans MT" pitchFamily="34" charset="0"/>
                          <a:sym typeface="+mn-ea"/>
                        </a:rPr>
                        <a:t>/</a:t>
                      </a:r>
                      <a:r>
                        <a:rPr lang="zh-CN" altLang="en-US" sz="1800" dirty="0">
                          <a:latin typeface="Gill Sans MT" pitchFamily="34" charset="0"/>
                          <a:sym typeface="+mn-ea"/>
                        </a:rPr>
                        <a:t>中央直辖区</a:t>
                      </a:r>
                      <a:endParaRPr lang="zh-CN" altLang="en-IN" dirty="0">
                        <a:latin typeface="Gill Sans MT" pitchFamily="34" charset="0"/>
                      </a:endParaRPr>
                    </a:p>
                  </a:txBody>
                  <a:tcPr/>
                </a:tc>
                <a:tc>
                  <a:txBody>
                    <a:bodyPr/>
                    <a:lstStyle/>
                    <a:p>
                      <a:r>
                        <a:rPr lang="zh-CN" altLang="en-IN" dirty="0">
                          <a:latin typeface="Gill Sans MT" pitchFamily="34" charset="0"/>
                        </a:rPr>
                        <a:t>数量</a:t>
                      </a:r>
                    </a:p>
                  </a:txBody>
                  <a:tcPr/>
                </a:tc>
              </a:tr>
              <a:tr h="370840">
                <a:tc>
                  <a:txBody>
                    <a:bodyPr/>
                    <a:lstStyle/>
                    <a:p>
                      <a:pPr algn="l"/>
                      <a:r>
                        <a:rPr lang="zh-CN" altLang="en-IN" dirty="0" smtClean="0">
                          <a:latin typeface="Gill Sans MT" pitchFamily="34" charset="0"/>
                        </a:rPr>
                        <a:t>旁迪切里邦</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旁遮普邦</a:t>
                      </a:r>
                    </a:p>
                  </a:txBody>
                  <a:tcPr/>
                </a:tc>
                <a:tc>
                  <a:txBody>
                    <a:bodyPr/>
                    <a:lstStyle/>
                    <a:p>
                      <a:r>
                        <a:rPr lang="en-IN" b="1" dirty="0" smtClean="0">
                          <a:latin typeface="Gill Sans MT" pitchFamily="34" charset="0"/>
                        </a:rPr>
                        <a:t>3</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拉贾斯坦邦</a:t>
                      </a:r>
                    </a:p>
                  </a:txBody>
                  <a:tcPr/>
                </a:tc>
                <a:tc>
                  <a:txBody>
                    <a:bodyPr/>
                    <a:lstStyle/>
                    <a:p>
                      <a:r>
                        <a:rPr lang="en-IN" b="1" dirty="0" smtClean="0">
                          <a:latin typeface="Gill Sans MT" pitchFamily="34" charset="0"/>
                        </a:rPr>
                        <a:t>3</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锡金邦</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泰米尔纳德邦</a:t>
                      </a:r>
                    </a:p>
                  </a:txBody>
                  <a:tcPr/>
                </a:tc>
                <a:tc>
                  <a:txBody>
                    <a:bodyPr/>
                    <a:lstStyle/>
                    <a:p>
                      <a:r>
                        <a:rPr lang="en-IN" b="1" dirty="0" smtClean="0">
                          <a:latin typeface="Gill Sans MT" pitchFamily="34" charset="0"/>
                        </a:rPr>
                        <a:t>12</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特伦甘纳邦</a:t>
                      </a:r>
                    </a:p>
                  </a:txBody>
                  <a:tcPr/>
                </a:tc>
                <a:tc>
                  <a:txBody>
                    <a:bodyPr/>
                    <a:lstStyle/>
                    <a:p>
                      <a:r>
                        <a:rPr lang="en-IN" b="1" dirty="0" smtClean="0">
                          <a:latin typeface="Gill Sans MT" pitchFamily="34" charset="0"/>
                        </a:rPr>
                        <a:t>2</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特里普拉邦</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278765">
                <a:tc>
                  <a:txBody>
                    <a:bodyPr/>
                    <a:lstStyle/>
                    <a:p>
                      <a:pPr algn="l"/>
                      <a:r>
                        <a:rPr lang="zh-CN" altLang="en-IN" dirty="0" smtClean="0">
                          <a:latin typeface="Gill Sans MT" pitchFamily="34" charset="0"/>
                        </a:rPr>
                        <a:t>北方邦</a:t>
                      </a:r>
                    </a:p>
                  </a:txBody>
                  <a:tcPr/>
                </a:tc>
                <a:tc>
                  <a:txBody>
                    <a:bodyPr/>
                    <a:lstStyle/>
                    <a:p>
                      <a:r>
                        <a:rPr lang="en-IN" b="1" dirty="0" smtClean="0">
                          <a:latin typeface="Gill Sans MT" pitchFamily="34" charset="0"/>
                        </a:rPr>
                        <a:t>13</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北阿坎德邦</a:t>
                      </a:r>
                    </a:p>
                  </a:txBody>
                  <a:tcPr/>
                </a:tc>
                <a:tc>
                  <a:txBody>
                    <a:bodyPr/>
                    <a:lstStyle/>
                    <a:p>
                      <a:r>
                        <a:rPr lang="en-IN" b="1" dirty="0" smtClean="0">
                          <a:latin typeface="Gill Sans MT" pitchFamily="34" charset="0"/>
                        </a:rPr>
                        <a:t>1</a:t>
                      </a:r>
                      <a:endParaRPr lang="en-IN" b="1" dirty="0">
                        <a:latin typeface="Gill Sans MT" pitchFamily="34" charset="0"/>
                      </a:endParaRPr>
                    </a:p>
                  </a:txBody>
                  <a:tcPr/>
                </a:tc>
              </a:tr>
              <a:tr h="370840">
                <a:tc>
                  <a:txBody>
                    <a:bodyPr/>
                    <a:lstStyle/>
                    <a:p>
                      <a:pPr algn="l"/>
                      <a:r>
                        <a:rPr lang="zh-CN" altLang="en-IN" dirty="0" smtClean="0">
                          <a:latin typeface="Gill Sans MT" pitchFamily="34" charset="0"/>
                        </a:rPr>
                        <a:t>西孟加拉邦</a:t>
                      </a:r>
                    </a:p>
                  </a:txBody>
                  <a:tcPr/>
                </a:tc>
                <a:tc>
                  <a:txBody>
                    <a:bodyPr/>
                    <a:lstStyle/>
                    <a:p>
                      <a:r>
                        <a:rPr lang="en-IN" b="1" dirty="0" smtClean="0">
                          <a:latin typeface="Gill Sans MT" pitchFamily="34" charset="0"/>
                        </a:rPr>
                        <a:t>4</a:t>
                      </a:r>
                      <a:endParaRPr lang="en-IN" b="1" dirty="0">
                        <a:latin typeface="Gill Sans MT" pitchFamily="34" charset="0"/>
                      </a:endParaRPr>
                    </a:p>
                  </a:txBody>
                  <a:tcPr/>
                </a:tc>
              </a:tr>
              <a:tr h="370840">
                <a:tc>
                  <a:txBody>
                    <a:bodyPr/>
                    <a:lstStyle/>
                    <a:p>
                      <a:pPr algn="l"/>
                      <a:r>
                        <a:rPr lang="zh-CN" altLang="en-IN" b="1" dirty="0" smtClean="0">
                          <a:latin typeface="Gill Sans MT" pitchFamily="34" charset="0"/>
                        </a:rPr>
                        <a:t>总计</a:t>
                      </a:r>
                    </a:p>
                  </a:txBody>
                  <a:tcPr/>
                </a:tc>
                <a:tc>
                  <a:txBody>
                    <a:bodyPr/>
                    <a:lstStyle/>
                    <a:p>
                      <a:r>
                        <a:rPr lang="en-IN" b="1" dirty="0" smtClean="0">
                          <a:latin typeface="Gill Sans MT" pitchFamily="34" charset="0"/>
                        </a:rPr>
                        <a:t>100</a:t>
                      </a:r>
                      <a:endParaRPr lang="en-IN" b="1" dirty="0">
                        <a:latin typeface="Gill Sans MT" pitchFamily="34" charset="0"/>
                      </a:endParaRPr>
                    </a:p>
                  </a:txBody>
                  <a:tcPr>
                    <a:solidFill>
                      <a:schemeClr val="accent5"/>
                    </a:solidFill>
                  </a:tcPr>
                </a:tc>
              </a:tr>
            </a:tbl>
          </a:graphicData>
        </a:graphic>
      </p:graphicFrame>
      <p:sp>
        <p:nvSpPr>
          <p:cNvPr id="3" name="Footer Placeholder 2"/>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bwMode="auto">
          <a:xfrm>
            <a:off x="282575" y="0"/>
            <a:ext cx="10515600" cy="1035050"/>
          </a:xfrm>
        </p:spPr>
        <p:txBody>
          <a:bodyPr wrap="square" numCol="1" anchorCtr="0" compatLnSpc="1">
            <a:prstTxWarp prst="textNoShape">
              <a:avLst/>
            </a:prstTxWarp>
          </a:bodyPr>
          <a:lstStyle/>
          <a:p>
            <a:r>
              <a:rPr lang="en-US" altLang="en-IN" b="1" smtClean="0">
                <a:solidFill>
                  <a:schemeClr val="tx1"/>
                </a:solidFill>
                <a:latin typeface="微软雅黑"/>
                <a:ea typeface="微软雅黑"/>
                <a:cs typeface="微软雅黑"/>
              </a:rPr>
              <a:t>98</a:t>
            </a:r>
            <a:r>
              <a:rPr lang="zh-CN" altLang="en-US" b="1" smtClean="0">
                <a:solidFill>
                  <a:schemeClr val="tx1"/>
                </a:solidFill>
                <a:latin typeface="微软雅黑"/>
                <a:ea typeface="微软雅黑"/>
                <a:cs typeface="微软雅黑"/>
              </a:rPr>
              <a:t>个城市名单</a:t>
            </a:r>
          </a:p>
        </p:txBody>
      </p:sp>
      <p:pic>
        <p:nvPicPr>
          <p:cNvPr id="29698" name="Picture 4"/>
          <p:cNvPicPr>
            <a:picLocks noChangeAspect="1"/>
          </p:cNvPicPr>
          <p:nvPr/>
        </p:nvPicPr>
        <p:blipFill>
          <a:blip r:embed="rId2"/>
          <a:srcRect/>
          <a:stretch>
            <a:fillRect/>
          </a:stretch>
        </p:blipFill>
        <p:spPr bwMode="auto">
          <a:xfrm>
            <a:off x="5899150" y="0"/>
            <a:ext cx="6292850" cy="6858000"/>
          </a:xfrm>
          <a:prstGeom prst="rect">
            <a:avLst/>
          </a:prstGeom>
          <a:noFill/>
          <a:ln w="9525">
            <a:noFill/>
            <a:miter lim="800000"/>
            <a:headEnd/>
            <a:tailEnd/>
          </a:ln>
        </p:spPr>
      </p:pic>
      <p:sp>
        <p:nvSpPr>
          <p:cNvPr id="6" name="TextBox 5"/>
          <p:cNvSpPr txBox="1"/>
          <p:nvPr/>
        </p:nvSpPr>
        <p:spPr>
          <a:xfrm>
            <a:off x="282575" y="1035050"/>
            <a:ext cx="5419725" cy="4379913"/>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n-US" altLang="en-IN" sz="2000" dirty="0">
                <a:latin typeface="微软雅黑" charset="0"/>
                <a:ea typeface="微软雅黑" charset="0"/>
              </a:rPr>
              <a:t>2015</a:t>
            </a:r>
            <a:r>
              <a:rPr lang="zh-CN" altLang="en-US" sz="2000" dirty="0">
                <a:latin typeface="微软雅黑" charset="0"/>
                <a:ea typeface="微软雅黑" charset="0"/>
              </a:rPr>
              <a:t>年</a:t>
            </a:r>
            <a:r>
              <a:rPr lang="en-US" altLang="zh-CN" sz="2000" dirty="0">
                <a:latin typeface="微软雅黑" charset="0"/>
                <a:ea typeface="微软雅黑" charset="0"/>
              </a:rPr>
              <a:t>8</a:t>
            </a:r>
            <a:r>
              <a:rPr lang="zh-CN" altLang="en-US" sz="2000" dirty="0">
                <a:latin typeface="微软雅黑" charset="0"/>
                <a:ea typeface="微软雅黑" charset="0"/>
              </a:rPr>
              <a:t>月</a:t>
            </a:r>
            <a:r>
              <a:rPr lang="en-US" altLang="zh-CN" sz="2000" dirty="0">
                <a:latin typeface="微软雅黑" charset="0"/>
                <a:ea typeface="微软雅黑" charset="0"/>
              </a:rPr>
              <a:t>27</a:t>
            </a:r>
            <a:r>
              <a:rPr lang="zh-CN" altLang="en-US" sz="2000" dirty="0">
                <a:latin typeface="微软雅黑" charset="0"/>
                <a:ea typeface="微软雅黑" charset="0"/>
              </a:rPr>
              <a:t>日，</a:t>
            </a:r>
            <a:r>
              <a:rPr lang="en-US" altLang="zh-CN" sz="2000" dirty="0">
                <a:latin typeface="微软雅黑" charset="0"/>
                <a:ea typeface="微软雅黑" charset="0"/>
              </a:rPr>
              <a:t>98</a:t>
            </a:r>
            <a:r>
              <a:rPr lang="zh-CN" altLang="en-US" sz="2000" dirty="0">
                <a:latin typeface="微软雅黑" charset="0"/>
                <a:ea typeface="微软雅黑" charset="0"/>
              </a:rPr>
              <a:t>个参与智慧城市建设项目的城市名单发布。</a:t>
            </a:r>
          </a:p>
          <a:p>
            <a:pPr fontAlgn="auto">
              <a:spcBef>
                <a:spcPts val="0"/>
              </a:spcBef>
              <a:spcAft>
                <a:spcPts val="0"/>
              </a:spcAft>
              <a:buFont typeface="Arial" pitchFamily="34" charset="0"/>
              <a:buNone/>
              <a:defRPr/>
            </a:pPr>
            <a:endParaRPr lang="en-US" altLang="zh-CN" sz="2000" dirty="0">
              <a:latin typeface="微软雅黑" charset="0"/>
              <a:ea typeface="微软雅黑" charset="0"/>
            </a:endParaRPr>
          </a:p>
          <a:p>
            <a:pPr marL="285750" indent="-285750" fontAlgn="auto">
              <a:spcBef>
                <a:spcPts val="0"/>
              </a:spcBef>
              <a:spcAft>
                <a:spcPts val="0"/>
              </a:spcAft>
              <a:buFont typeface="Arial" pitchFamily="34" charset="0"/>
              <a:buChar char="•"/>
              <a:defRPr/>
            </a:pPr>
            <a:r>
              <a:rPr lang="zh-CN" altLang="en-US" sz="2000" dirty="0">
                <a:latin typeface="微软雅黑" charset="0"/>
                <a:ea typeface="微软雅黑" charset="0"/>
              </a:rPr>
              <a:t>查谟-克什米尔邦和北方邦还各有一个名额空缺。</a:t>
            </a:r>
          </a:p>
          <a:p>
            <a:pPr fontAlgn="auto">
              <a:spcBef>
                <a:spcPts val="0"/>
              </a:spcBef>
              <a:spcAft>
                <a:spcPts val="0"/>
              </a:spcAft>
              <a:buFont typeface="Arial" pitchFamily="34" charset="0"/>
              <a:buNone/>
              <a:defRPr/>
            </a:pPr>
            <a:endParaRPr lang="zh-CN" altLang="en-US" sz="2000" dirty="0">
              <a:latin typeface="微软雅黑" charset="0"/>
              <a:ea typeface="微软雅黑" charset="0"/>
            </a:endParaRPr>
          </a:p>
          <a:p>
            <a:pPr marL="285750" indent="-285750" fontAlgn="auto">
              <a:spcBef>
                <a:spcPts val="0"/>
              </a:spcBef>
              <a:spcAft>
                <a:spcPts val="0"/>
              </a:spcAft>
              <a:buFont typeface="Arial" pitchFamily="34" charset="0"/>
              <a:buChar char="•"/>
              <a:defRPr/>
            </a:pPr>
            <a:r>
              <a:rPr lang="zh-CN" altLang="en-IN" sz="2000" dirty="0">
                <a:latin typeface="微软雅黑" charset="0"/>
                <a:ea typeface="微软雅黑" charset="0"/>
              </a:rPr>
              <a:t>被提名的四个城市</a:t>
            </a:r>
            <a:r>
              <a:rPr lang="en-US" altLang="zh-CN" sz="2000" dirty="0">
                <a:latin typeface="微软雅黑" charset="0"/>
                <a:ea typeface="微软雅黑" charset="0"/>
              </a:rPr>
              <a:t>——</a:t>
            </a:r>
            <a:r>
              <a:rPr lang="zh-CN" altLang="en-IN" sz="2000" dirty="0">
                <a:latin typeface="微软雅黑" charset="0"/>
                <a:ea typeface="微软雅黑" charset="0"/>
              </a:rPr>
              <a:t>金奈</a:t>
            </a:r>
            <a:r>
              <a:rPr lang="en-US" altLang="zh-CN" sz="2000" dirty="0">
                <a:latin typeface="微软雅黑" charset="0"/>
                <a:ea typeface="微软雅黑" charset="0"/>
              </a:rPr>
              <a:t>/海得拉巴/艾哈迈达巴德</a:t>
            </a:r>
            <a:r>
              <a:rPr lang="zh-CN" altLang="en-US" sz="2000" dirty="0">
                <a:latin typeface="微软雅黑" charset="0"/>
                <a:ea typeface="微软雅黑" charset="0"/>
              </a:rPr>
              <a:t>和孟买人口数量均超过</a:t>
            </a:r>
            <a:r>
              <a:rPr lang="en-US" altLang="zh-CN" sz="2000" dirty="0">
                <a:latin typeface="微软雅黑" charset="0"/>
                <a:ea typeface="微软雅黑" charset="0"/>
              </a:rPr>
              <a:t>500</a:t>
            </a:r>
            <a:r>
              <a:rPr lang="zh-CN" altLang="en-US" sz="2000" dirty="0">
                <a:latin typeface="微软雅黑" charset="0"/>
                <a:ea typeface="微软雅黑" charset="0"/>
              </a:rPr>
              <a:t>万。</a:t>
            </a:r>
          </a:p>
          <a:p>
            <a:pPr fontAlgn="auto">
              <a:spcBef>
                <a:spcPts val="0"/>
              </a:spcBef>
              <a:spcAft>
                <a:spcPts val="0"/>
              </a:spcAft>
              <a:buFont typeface="Arial" pitchFamily="34" charset="0"/>
              <a:buNone/>
              <a:defRPr/>
            </a:pPr>
            <a:endParaRPr lang="en-IN" sz="2000" dirty="0">
              <a:latin typeface="微软雅黑" charset="0"/>
              <a:ea typeface="微软雅黑" charset="0"/>
            </a:endParaRPr>
          </a:p>
          <a:p>
            <a:pPr marL="285750" indent="-285750" fontAlgn="auto">
              <a:spcBef>
                <a:spcPts val="0"/>
              </a:spcBef>
              <a:spcAft>
                <a:spcPts val="0"/>
              </a:spcAft>
              <a:buFont typeface="Arial" pitchFamily="34" charset="0"/>
              <a:buChar char="•"/>
              <a:defRPr/>
            </a:pPr>
            <a:r>
              <a:rPr lang="en-US" altLang="en-IN" sz="2000" dirty="0">
                <a:latin typeface="微软雅黑" charset="0"/>
                <a:ea typeface="微软雅黑" charset="0"/>
              </a:rPr>
              <a:t>35</a:t>
            </a:r>
            <a:r>
              <a:rPr lang="zh-CN" altLang="en-US" sz="2000" dirty="0">
                <a:latin typeface="微软雅黑" charset="0"/>
                <a:ea typeface="微软雅黑" charset="0"/>
              </a:rPr>
              <a:t>个城市的人口数量介于</a:t>
            </a:r>
            <a:r>
              <a:rPr lang="en-US" altLang="zh-CN" sz="2000" dirty="0">
                <a:latin typeface="微软雅黑" charset="0"/>
                <a:ea typeface="微软雅黑" charset="0"/>
              </a:rPr>
              <a:t>10</a:t>
            </a:r>
            <a:r>
              <a:rPr lang="zh-CN" altLang="en-US" sz="2000" dirty="0">
                <a:latin typeface="微软雅黑" charset="0"/>
                <a:ea typeface="微软雅黑" charset="0"/>
              </a:rPr>
              <a:t>万</a:t>
            </a:r>
            <a:r>
              <a:rPr lang="en-US" altLang="zh-CN" sz="2000" dirty="0">
                <a:latin typeface="微软雅黑" charset="0"/>
                <a:ea typeface="微软雅黑" charset="0"/>
              </a:rPr>
              <a:t>-50</a:t>
            </a:r>
            <a:r>
              <a:rPr lang="zh-CN" altLang="en-US" sz="2000" dirty="0">
                <a:latin typeface="微软雅黑" charset="0"/>
                <a:ea typeface="微软雅黑" charset="0"/>
              </a:rPr>
              <a:t>万。</a:t>
            </a:r>
          </a:p>
          <a:p>
            <a:pPr fontAlgn="auto">
              <a:spcBef>
                <a:spcPts val="0"/>
              </a:spcBef>
              <a:spcAft>
                <a:spcPts val="0"/>
              </a:spcAft>
              <a:buFont typeface="Arial" pitchFamily="34" charset="0"/>
              <a:buNone/>
              <a:defRPr/>
            </a:pPr>
            <a:endParaRPr lang="en-IN" sz="2000" dirty="0">
              <a:latin typeface="微软雅黑" charset="0"/>
              <a:ea typeface="微软雅黑" charset="0"/>
            </a:endParaRPr>
          </a:p>
          <a:p>
            <a:pPr marL="285750" indent="-285750" fontAlgn="auto">
              <a:spcBef>
                <a:spcPts val="0"/>
              </a:spcBef>
              <a:spcAft>
                <a:spcPts val="0"/>
              </a:spcAft>
              <a:buFont typeface="Arial" pitchFamily="34" charset="0"/>
              <a:buChar char="•"/>
              <a:defRPr/>
            </a:pPr>
            <a:r>
              <a:rPr lang="en-US" altLang="en-IN" sz="2000" dirty="0">
                <a:latin typeface="微软雅黑" charset="0"/>
                <a:ea typeface="微软雅黑" charset="0"/>
              </a:rPr>
              <a:t>25</a:t>
            </a:r>
            <a:r>
              <a:rPr lang="zh-CN" altLang="en-US" sz="2000" dirty="0">
                <a:latin typeface="微软雅黑" charset="0"/>
                <a:ea typeface="微软雅黑" charset="0"/>
              </a:rPr>
              <a:t>个城市人口数量介于</a:t>
            </a:r>
            <a:r>
              <a:rPr lang="en-US" altLang="zh-CN" sz="2000" dirty="0">
                <a:latin typeface="微软雅黑" charset="0"/>
                <a:ea typeface="微软雅黑" charset="0"/>
              </a:rPr>
              <a:t>100</a:t>
            </a:r>
            <a:r>
              <a:rPr lang="zh-CN" altLang="en-US" sz="2000" dirty="0">
                <a:latin typeface="微软雅黑" charset="0"/>
                <a:ea typeface="微软雅黑" charset="0"/>
              </a:rPr>
              <a:t>万</a:t>
            </a:r>
            <a:r>
              <a:rPr lang="en-US" altLang="zh-CN" sz="2000" dirty="0">
                <a:latin typeface="微软雅黑" charset="0"/>
                <a:ea typeface="微软雅黑" charset="0"/>
              </a:rPr>
              <a:t>-250</a:t>
            </a:r>
            <a:r>
              <a:rPr lang="zh-CN" altLang="en-US" sz="2000" dirty="0">
                <a:latin typeface="微软雅黑" charset="0"/>
                <a:ea typeface="微软雅黑" charset="0"/>
              </a:rPr>
              <a:t>万。</a:t>
            </a:r>
            <a:endParaRPr lang="en-IN" sz="2000" dirty="0">
              <a:latin typeface="微软雅黑" charset="0"/>
              <a:ea typeface="微软雅黑" charset="0"/>
            </a:endParaRPr>
          </a:p>
          <a:p>
            <a:pPr marL="285750" indent="-285750" fontAlgn="auto">
              <a:spcBef>
                <a:spcPts val="0"/>
              </a:spcBef>
              <a:spcAft>
                <a:spcPts val="0"/>
              </a:spcAft>
              <a:buFont typeface="Arial" pitchFamily="34" charset="0"/>
              <a:buChar char="•"/>
              <a:defRPr/>
            </a:pPr>
            <a:endParaRPr lang="en-IN" sz="2000" dirty="0">
              <a:latin typeface="微软雅黑" charset="0"/>
              <a:ea typeface="微软雅黑" charset="0"/>
            </a:endParaRPr>
          </a:p>
          <a:p>
            <a:pPr marL="285750" indent="-285750" fontAlgn="auto">
              <a:spcBef>
                <a:spcPts val="0"/>
              </a:spcBef>
              <a:spcAft>
                <a:spcPts val="0"/>
              </a:spcAft>
              <a:buFont typeface="Arial" pitchFamily="34" charset="0"/>
              <a:buChar char="•"/>
              <a:defRPr/>
            </a:pPr>
            <a:r>
              <a:rPr lang="en-US" altLang="en-IN" sz="2000" dirty="0">
                <a:latin typeface="微软雅黑" charset="0"/>
                <a:ea typeface="微软雅黑" charset="0"/>
              </a:rPr>
              <a:t>8</a:t>
            </a:r>
            <a:r>
              <a:rPr lang="zh-CN" altLang="en-US" sz="2000" dirty="0">
                <a:latin typeface="微软雅黑" charset="0"/>
                <a:ea typeface="微软雅黑" charset="0"/>
              </a:rPr>
              <a:t>个城市人口数量为</a:t>
            </a:r>
            <a:r>
              <a:rPr lang="en-US" altLang="zh-CN" sz="2000" dirty="0">
                <a:latin typeface="微软雅黑" charset="0"/>
                <a:ea typeface="微软雅黑" charset="0"/>
              </a:rPr>
              <a:t>10</a:t>
            </a:r>
            <a:r>
              <a:rPr lang="zh-CN" altLang="en-US" sz="2000" dirty="0">
                <a:latin typeface="微软雅黑" charset="0"/>
                <a:ea typeface="微软雅黑" charset="0"/>
              </a:rPr>
              <a:t>万或</a:t>
            </a:r>
            <a:r>
              <a:rPr lang="en-US" altLang="zh-CN" sz="2000" dirty="0">
                <a:latin typeface="微软雅黑" charset="0"/>
                <a:ea typeface="微软雅黑" charset="0"/>
              </a:rPr>
              <a:t>10</a:t>
            </a:r>
            <a:r>
              <a:rPr lang="zh-CN" altLang="en-US" sz="2000" dirty="0">
                <a:latin typeface="微软雅黑" charset="0"/>
                <a:ea typeface="微软雅黑" charset="0"/>
              </a:rPr>
              <a:t>万以下。</a:t>
            </a:r>
          </a:p>
        </p:txBody>
      </p:sp>
      <p:sp>
        <p:nvSpPr>
          <p:cNvPr id="2" name="Footer Placeholder 1"/>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155575" y="26988"/>
            <a:ext cx="10515600" cy="998537"/>
          </a:xfrm>
        </p:spPr>
        <p:txBody>
          <a:bodyPr wrap="square" numCol="1" anchorCtr="0" compatLnSpc="1">
            <a:prstTxWarp prst="textNoShape">
              <a:avLst/>
            </a:prstTxWarp>
          </a:bodyPr>
          <a:lstStyle/>
          <a:p>
            <a:r>
              <a:rPr lang="zh-CN" altLang="en-IN" sz="4800" b="1" smtClean="0">
                <a:solidFill>
                  <a:schemeClr val="tx1"/>
                </a:solidFill>
                <a:latin typeface="微软雅黑"/>
                <a:ea typeface="微软雅黑"/>
                <a:cs typeface="微软雅黑"/>
              </a:rPr>
              <a:t>基于区域的</a:t>
            </a:r>
            <a:r>
              <a:rPr lang="zh-CN" altLang="en-US" sz="4800" b="1" smtClean="0">
                <a:solidFill>
                  <a:schemeClr val="tx1"/>
                </a:solidFill>
                <a:latin typeface="微软雅黑"/>
                <a:ea typeface="微软雅黑"/>
                <a:cs typeface="微软雅黑"/>
              </a:rPr>
              <a:t>开发模式</a:t>
            </a:r>
            <a:endParaRPr lang="en-IN" sz="4800" b="1" smtClean="0">
              <a:solidFill>
                <a:schemeClr val="tx1"/>
              </a:solidFill>
              <a:latin typeface="微软雅黑"/>
              <a:ea typeface="微软雅黑"/>
              <a:cs typeface="微软雅黑"/>
            </a:endParaRPr>
          </a:p>
        </p:txBody>
      </p:sp>
      <p:sp>
        <p:nvSpPr>
          <p:cNvPr id="3" name="Content Placeholder 2"/>
          <p:cNvSpPr>
            <a:spLocks noGrp="1"/>
          </p:cNvSpPr>
          <p:nvPr>
            <p:ph idx="1"/>
          </p:nvPr>
        </p:nvSpPr>
        <p:spPr>
          <a:xfrm>
            <a:off x="284163" y="877888"/>
            <a:ext cx="7172325" cy="2862262"/>
          </a:xfrm>
        </p:spPr>
        <p:txBody>
          <a:bodyPr>
            <a:noAutofit/>
          </a:bodyPr>
          <a:lstStyle/>
          <a:p>
            <a:pPr marL="0" indent="0" fontAlgn="auto">
              <a:spcAft>
                <a:spcPts val="0"/>
              </a:spcAft>
              <a:buFont typeface="Arial" pitchFamily="34" charset="0"/>
              <a:buNone/>
              <a:defRPr/>
            </a:pPr>
            <a:r>
              <a:rPr lang="zh-CN" altLang="en-IN" sz="2000" b="1" dirty="0" smtClean="0">
                <a:solidFill>
                  <a:schemeClr val="tx1"/>
                </a:solidFill>
                <a:latin typeface="微软雅黑" charset="0"/>
                <a:ea typeface="微软雅黑" charset="0"/>
              </a:rPr>
              <a:t>改造</a:t>
            </a:r>
            <a:r>
              <a:rPr lang="en-IN" sz="2000" b="1" dirty="0" smtClean="0">
                <a:solidFill>
                  <a:schemeClr val="tx1"/>
                </a:solidFill>
                <a:latin typeface="微软雅黑" charset="0"/>
                <a:ea typeface="微软雅黑" charset="0"/>
              </a:rPr>
              <a:t>: </a:t>
            </a:r>
            <a:endParaRPr lang="en-IN" sz="2000" b="1" dirty="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对已经建成的区域进行规划</a:t>
            </a: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对于面积超过</a:t>
            </a:r>
            <a:r>
              <a:rPr lang="en-US" altLang="zh-CN" sz="2000" dirty="0" smtClean="0">
                <a:solidFill>
                  <a:schemeClr val="tx1"/>
                </a:solidFill>
                <a:latin typeface="微软雅黑" charset="0"/>
                <a:ea typeface="微软雅黑" charset="0"/>
              </a:rPr>
              <a:t>500</a:t>
            </a:r>
            <a:r>
              <a:rPr lang="zh-CN" altLang="en-US" sz="2000" dirty="0" smtClean="0">
                <a:solidFill>
                  <a:schemeClr val="tx1"/>
                </a:solidFill>
                <a:latin typeface="微软雅黑" charset="0"/>
                <a:ea typeface="微软雅黑" charset="0"/>
              </a:rPr>
              <a:t>英亩的区域，市政府要通过与市民协商进行确认。</a:t>
            </a:r>
          </a:p>
          <a:p>
            <a:pPr fontAlgn="auto">
              <a:spcAft>
                <a:spcPts val="0"/>
              </a:spcAft>
              <a:buFont typeface="Arial" pitchFamily="34" charset="0"/>
              <a:buChar char="•"/>
              <a:defRPr/>
            </a:pPr>
            <a:r>
              <a:rPr lang="zh-CN" altLang="en-US" sz="2000" dirty="0" smtClean="0">
                <a:solidFill>
                  <a:schemeClr val="tx1"/>
                </a:solidFill>
                <a:latin typeface="微软雅黑" charset="0"/>
                <a:ea typeface="微软雅黑" charset="0"/>
              </a:rPr>
              <a:t>改造后的区域将配备更高水平的基础设施服务以及大量的智能设备。</a:t>
            </a:r>
            <a:r>
              <a:rPr lang="en-IN" sz="2000" dirty="0">
                <a:solidFill>
                  <a:schemeClr val="tx1"/>
                </a:solidFill>
                <a:latin typeface="微软雅黑" charset="0"/>
                <a:ea typeface="微软雅黑" charset="0"/>
              </a:rPr>
              <a:t> </a:t>
            </a:r>
            <a:endParaRPr lang="en-IN" sz="2000" dirty="0" smtClean="0">
              <a:solidFill>
                <a:schemeClr val="tx1"/>
              </a:solidFill>
              <a:latin typeface="微软雅黑" charset="0"/>
              <a:ea typeface="微软雅黑" charset="0"/>
            </a:endParaRPr>
          </a:p>
          <a:p>
            <a:pPr fontAlgn="auto">
              <a:spcAft>
                <a:spcPts val="0"/>
              </a:spcAft>
              <a:buFont typeface="Arial" pitchFamily="34" charset="0"/>
              <a:buChar char="•"/>
              <a:defRPr/>
            </a:pPr>
            <a:r>
              <a:rPr lang="zh-CN" altLang="en-IN" sz="2000" dirty="0" smtClean="0">
                <a:solidFill>
                  <a:schemeClr val="tx1"/>
                </a:solidFill>
                <a:latin typeface="微软雅黑" charset="0"/>
                <a:ea typeface="微软雅黑" charset="0"/>
              </a:rPr>
              <a:t>这一战略在比较短的时间内就可以完成，然后推广到城市的其他区域。</a:t>
            </a:r>
            <a:endParaRPr lang="en-IN" sz="2000" dirty="0">
              <a:solidFill>
                <a:schemeClr val="tx1"/>
              </a:solidFill>
              <a:latin typeface="微软雅黑" charset="0"/>
              <a:ea typeface="微软雅黑" charset="0"/>
            </a:endParaRPr>
          </a:p>
        </p:txBody>
      </p:sp>
      <p:sp>
        <p:nvSpPr>
          <p:cNvPr id="4" name="Rectangle 3"/>
          <p:cNvSpPr/>
          <p:nvPr/>
        </p:nvSpPr>
        <p:spPr>
          <a:xfrm>
            <a:off x="257175" y="3773488"/>
            <a:ext cx="7173913" cy="2714625"/>
          </a:xfrm>
          <a:prstGeom prst="rect">
            <a:avLst/>
          </a:prstGeom>
        </p:spPr>
        <p:txBody>
          <a:bodyPr>
            <a:spAutoFit/>
          </a:bodyPr>
          <a:lstStyle/>
          <a:p>
            <a:pPr>
              <a:lnSpc>
                <a:spcPct val="90000"/>
              </a:lnSpc>
            </a:pPr>
            <a:r>
              <a:rPr lang="zh-CN" altLang="en-IN" sz="2000" b="1">
                <a:latin typeface="微软雅黑"/>
                <a:ea typeface="微软雅黑"/>
                <a:cs typeface="微软雅黑"/>
              </a:rPr>
              <a:t>重新开发</a:t>
            </a:r>
            <a:r>
              <a:rPr lang="en-IN" altLang="zh-CN" sz="2000" b="1">
                <a:latin typeface="微软雅黑"/>
                <a:ea typeface="微软雅黑"/>
                <a:cs typeface="微软雅黑"/>
              </a:rPr>
              <a:t>: </a:t>
            </a:r>
          </a:p>
          <a:p>
            <a:pPr>
              <a:lnSpc>
                <a:spcPct val="90000"/>
              </a:lnSpc>
              <a:spcBef>
                <a:spcPts val="1000"/>
              </a:spcBef>
              <a:buFont typeface="Arial" charset="0"/>
              <a:buChar char="•"/>
            </a:pPr>
            <a:r>
              <a:rPr lang="zh-CN" altLang="en-IN" sz="2000">
                <a:latin typeface="微软雅黑"/>
                <a:ea typeface="微软雅黑"/>
                <a:cs typeface="微软雅黑"/>
              </a:rPr>
              <a:t>对于已经建成的区域进行全面调整，通过混合使用土地，提高人口密度，加强基础设施建设，形成新格局。</a:t>
            </a:r>
          </a:p>
          <a:p>
            <a:pPr>
              <a:lnSpc>
                <a:spcPct val="90000"/>
              </a:lnSpc>
              <a:spcBef>
                <a:spcPts val="1000"/>
              </a:spcBef>
              <a:buFont typeface="Arial" charset="0"/>
              <a:buChar char="•"/>
            </a:pPr>
            <a:r>
              <a:rPr lang="zh-CN" altLang="en-IN" sz="2000">
                <a:latin typeface="微软雅黑"/>
                <a:ea typeface="微软雅黑"/>
                <a:cs typeface="微软雅黑"/>
              </a:rPr>
              <a:t>城市地方管理局通过与市民协商确认后，对超过</a:t>
            </a:r>
            <a:r>
              <a:rPr lang="en-US" altLang="zh-CN" sz="2000">
                <a:latin typeface="微软雅黑"/>
                <a:ea typeface="微软雅黑"/>
                <a:cs typeface="微软雅黑"/>
              </a:rPr>
              <a:t>50</a:t>
            </a:r>
            <a:r>
              <a:rPr lang="zh-CN" altLang="en-US" sz="2000">
                <a:latin typeface="微软雅黑"/>
                <a:ea typeface="微软雅黑"/>
                <a:cs typeface="微软雅黑"/>
              </a:rPr>
              <a:t>英亩的区域进行设计规划。</a:t>
            </a:r>
          </a:p>
          <a:p>
            <a:pPr>
              <a:lnSpc>
                <a:spcPct val="90000"/>
              </a:lnSpc>
              <a:spcBef>
                <a:spcPts val="1000"/>
              </a:spcBef>
              <a:buFont typeface="Arial" charset="0"/>
              <a:buChar char="•"/>
            </a:pPr>
            <a:r>
              <a:rPr lang="zh-CN" altLang="en-IN" sz="2000" b="1">
                <a:latin typeface="微软雅黑"/>
                <a:ea typeface="微软雅黑"/>
                <a:cs typeface="微软雅黑"/>
              </a:rPr>
              <a:t>例子： </a:t>
            </a:r>
            <a:r>
              <a:rPr lang="zh-CN" altLang="en-IN" sz="2000">
                <a:latin typeface="微软雅黑"/>
                <a:ea typeface="微软雅黑"/>
                <a:cs typeface="微软雅黑"/>
              </a:rPr>
              <a:t>孟买的塞飞·布尔汉尼耶提升工程（</a:t>
            </a:r>
            <a:r>
              <a:rPr lang="en-IN" altLang="zh-CN" sz="2000">
                <a:latin typeface="微软雅黑"/>
                <a:ea typeface="微软雅黑"/>
                <a:cs typeface="微软雅黑"/>
              </a:rPr>
              <a:t>Saifee Burhani Upliftment Project</a:t>
            </a:r>
            <a:r>
              <a:rPr lang="zh-CN" altLang="en-IN" sz="2000">
                <a:latin typeface="微软雅黑"/>
                <a:ea typeface="微软雅黑"/>
                <a:cs typeface="微软雅黑"/>
              </a:rPr>
              <a:t>），也被称为本蒂巴沙工程 </a:t>
            </a:r>
            <a:r>
              <a:rPr lang="en-IN" altLang="zh-CN" sz="2000">
                <a:latin typeface="微软雅黑"/>
                <a:ea typeface="微软雅黑"/>
                <a:cs typeface="微软雅黑"/>
              </a:rPr>
              <a:t>(Bhendi Bazaar Project) – </a:t>
            </a:r>
            <a:r>
              <a:rPr lang="zh-CN" altLang="en-IN" sz="2000">
                <a:latin typeface="微软雅黑"/>
                <a:ea typeface="微软雅黑"/>
                <a:cs typeface="微软雅黑"/>
              </a:rPr>
              <a:t>请看右图</a:t>
            </a:r>
          </a:p>
        </p:txBody>
      </p:sp>
      <p:pic>
        <p:nvPicPr>
          <p:cNvPr id="3074" name="Picture 2" descr="http://www.sbut.com/images/gallery/aerial_views/4.jpg"/>
          <p:cNvPicPr>
            <a:picLocks noChangeAspect="1" noChangeArrowheads="1"/>
          </p:cNvPicPr>
          <p:nvPr/>
        </p:nvPicPr>
        <p:blipFill rotWithShape="1">
          <a:blip r:embed="rId2"/>
          <a:srcRect l="25048"/>
          <a:stretch>
            <a:fillRect/>
          </a:stretch>
        </p:blipFill>
        <p:spPr bwMode="auto">
          <a:xfrm>
            <a:off x="7756525" y="0"/>
            <a:ext cx="4397375" cy="3695700"/>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3076" name="Picture 4" descr="http://www.sbut.com/images/gallery/future/gif/2.jpg"/>
          <p:cNvPicPr>
            <a:picLocks noChangeAspect="1" noChangeArrowheads="1"/>
          </p:cNvPicPr>
          <p:nvPr/>
        </p:nvPicPr>
        <p:blipFill rotWithShape="1">
          <a:blip r:embed="rId3"/>
          <a:srcRect l="9680"/>
          <a:stretch>
            <a:fillRect/>
          </a:stretch>
        </p:blipFill>
        <p:spPr bwMode="auto">
          <a:xfrm>
            <a:off x="7769225" y="3760788"/>
            <a:ext cx="4397375" cy="306705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5" name="Footer Placeholder 4"/>
          <p:cNvSpPr>
            <a:spLocks noGrp="1"/>
          </p:cNvSpPr>
          <p:nvPr>
            <p:ph type="ftr" sz="quarter" idx="11"/>
          </p:nvPr>
        </p:nvSpPr>
        <p:spPr/>
        <p:txBody>
          <a:bodyPr/>
          <a:lstStyle/>
          <a:p>
            <a:pPr>
              <a:defRPr/>
            </a:pPr>
            <a:r>
              <a:rPr lang="en-IN"/>
              <a:t>Investments &amp; Technology Promotion Division, Ministry of External Affairs, Govt. of India</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TotalTime>
  <Words>3262</Words>
  <Application>Kingsoft Office WPP</Application>
  <PresentationFormat>自定义</PresentationFormat>
  <Paragraphs>246</Paragraphs>
  <Slides>25</Slides>
  <Notes>1</Notes>
  <HiddenSlides>0</HiddenSlides>
  <MMClips>0</MMClips>
  <ScaleCrop>false</ScaleCrop>
  <HeadingPairs>
    <vt:vector size="6" baseType="variant">
      <vt:variant>
        <vt:lpstr>已用的字体</vt:lpstr>
      </vt:variant>
      <vt:variant>
        <vt:i4>10</vt:i4>
      </vt:variant>
      <vt:variant>
        <vt:lpstr>演示文稿设计模板</vt:lpstr>
      </vt:variant>
      <vt:variant>
        <vt:i4>2</vt:i4>
      </vt:variant>
      <vt:variant>
        <vt:lpstr>幻灯片标题</vt:lpstr>
      </vt:variant>
      <vt:variant>
        <vt:i4>25</vt:i4>
      </vt:variant>
    </vt:vector>
  </HeadingPairs>
  <TitlesOfParts>
    <vt:vector size="37" baseType="lpstr">
      <vt:lpstr>Corbel</vt:lpstr>
      <vt:lpstr>宋体</vt:lpstr>
      <vt:lpstr>Arial</vt:lpstr>
      <vt:lpstr>Calibri</vt:lpstr>
      <vt:lpstr>微软雅黑</vt:lpstr>
      <vt:lpstr>+mn-ea</vt:lpstr>
      <vt:lpstr>华文楷体</vt:lpstr>
      <vt:lpstr>Gill Sans MT</vt:lpstr>
      <vt:lpstr>Wingdings</vt:lpstr>
      <vt:lpstr>+mj-lt</vt:lpstr>
      <vt:lpstr>Depth</vt:lpstr>
      <vt:lpstr>Depth</vt:lpstr>
      <vt:lpstr>智慧城市</vt:lpstr>
      <vt:lpstr>城镇化的挑战</vt:lpstr>
      <vt:lpstr>智慧城市发展目标 </vt:lpstr>
      <vt:lpstr>幻灯片 4</vt:lpstr>
      <vt:lpstr>智慧的解决方案</vt:lpstr>
      <vt:lpstr>幻灯片 6</vt:lpstr>
      <vt:lpstr>即将建设智慧城市的邦/中央直辖区</vt:lpstr>
      <vt:lpstr>98个城市名单</vt:lpstr>
      <vt:lpstr>基于区域的开发模式</vt:lpstr>
      <vt:lpstr>幻灯片 10</vt:lpstr>
      <vt:lpstr>智慧城市的筛选过程</vt:lpstr>
      <vt:lpstr>幻灯片 12</vt:lpstr>
      <vt:lpstr>实施</vt:lpstr>
      <vt:lpstr>幻灯片 14</vt:lpstr>
      <vt:lpstr>智慧城市项目筹资</vt:lpstr>
      <vt:lpstr>幻灯片 16</vt:lpstr>
      <vt:lpstr>资金分配</vt:lpstr>
      <vt:lpstr>资金发放条件</vt:lpstr>
      <vt:lpstr>项目监控</vt:lpstr>
      <vt:lpstr>幻灯片 20</vt:lpstr>
      <vt:lpstr>幻灯片 21</vt:lpstr>
      <vt:lpstr>幻灯片 22</vt:lpstr>
      <vt:lpstr>幻灯片 23</vt:lpstr>
      <vt:lpstr>幻灯片 24</vt:lpstr>
      <vt:lpstr>幻灯片 25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Cities</dc:title>
  <dc:creator>user</dc:creator>
  <cp:lastModifiedBy>Sky123.Org</cp:lastModifiedBy>
  <cp:revision>86</cp:revision>
  <dcterms:created xsi:type="dcterms:W3CDTF">2015-07-14T05:18:00Z</dcterms:created>
  <dcterms:modified xsi:type="dcterms:W3CDTF">2015-12-28T07:20:09Z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